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61" r:id="rId5"/>
    <p:sldId id="262" r:id="rId6"/>
    <p:sldId id="263" r:id="rId7"/>
    <p:sldId id="264" r:id="rId8"/>
    <p:sldId id="265" r:id="rId9"/>
    <p:sldId id="267" r:id="rId10"/>
    <p:sldId id="268" r:id="rId11"/>
    <p:sldId id="269" r:id="rId12"/>
    <p:sldId id="271" r:id="rId13"/>
    <p:sldId id="273" r:id="rId14"/>
    <p:sldId id="275" r:id="rId15"/>
    <p:sldId id="276" r:id="rId16"/>
    <p:sldId id="258" r:id="rId17"/>
    <p:sldId id="259" r:id="rId18"/>
    <p:sldId id="260" r:id="rId19"/>
    <p:sldId id="277" r:id="rId20"/>
  </p:sldIdLst>
  <p:sldSz cx="9144000" cy="6858000" type="screen4x3"/>
  <p:notesSz cx="685323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rljSwcWxZb034fQGJqvXb6853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98" d="100"/>
          <a:sy n="98" d="100"/>
        </p:scale>
        <p:origin x="-1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43" Type="http://customschemas.google.com/relationships/presentationmetadata" Target="metadata"/><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 Id="rId4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021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a:spLocks noGrp="1" noRot="1" noChangeAspect="1"/>
          </p:cNvSpPr>
          <p:nvPr>
            <p:ph type="sldImg" idx="3"/>
          </p:nvPr>
        </p:nvSpPr>
        <p:spPr>
          <a:xfrm>
            <a:off x="942975"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3883025" y="0"/>
            <a:ext cx="297021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4037"/>
            <a:ext cx="2970212"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39955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 name="Google Shape;26;p1: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 name="Google Shape;27;p1: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4: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193" name="Google Shape;193;p14: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10</a:t>
            </a:fld>
            <a:endParaRPr sz="1400" b="0" i="0" u="none" strike="noStrike" cap="none">
              <a:solidFill>
                <a:srgbClr val="000000"/>
              </a:solidFill>
              <a:latin typeface="Arial"/>
              <a:ea typeface="Arial"/>
              <a:cs typeface="Arial"/>
              <a:sym typeface="Arial"/>
            </a:endParaRPr>
          </a:p>
        </p:txBody>
      </p:sp>
      <p:sp>
        <p:nvSpPr>
          <p:cNvPr id="194" name="Google Shape;194;p14: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6: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16: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8: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18: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0: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13</a:t>
            </a:fld>
            <a:endParaRPr sz="1400" b="0" i="0" u="none" strike="noStrike" cap="none">
              <a:solidFill>
                <a:srgbClr val="000000"/>
              </a:solidFill>
              <a:latin typeface="Arial"/>
              <a:ea typeface="Arial"/>
              <a:cs typeface="Arial"/>
              <a:sym typeface="Arial"/>
            </a:endParaRPr>
          </a:p>
        </p:txBody>
      </p:sp>
      <p:sp>
        <p:nvSpPr>
          <p:cNvPr id="355" name="Google Shape;355;p20: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1: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21: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 name="Google Shape;44;p2: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2: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15</a:t>
            </a:fld>
            <a:endParaRPr sz="1400" b="0" i="0" u="none" strike="noStrike" cap="none">
              <a:solidFill>
                <a:srgbClr val="000000"/>
              </a:solidFill>
              <a:latin typeface="Arial"/>
              <a:ea typeface="Arial"/>
              <a:cs typeface="Arial"/>
              <a:sym typeface="Arial"/>
            </a:endParaRPr>
          </a:p>
        </p:txBody>
      </p:sp>
      <p:sp>
        <p:nvSpPr>
          <p:cNvPr id="46" name="Google Shape;46;p2: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 name="Google Shape;52;p3: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3: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16</a:t>
            </a:fld>
            <a:endParaRPr sz="1400" b="0" i="0" u="none" strike="noStrike" cap="none">
              <a:solidFill>
                <a:srgbClr val="000000"/>
              </a:solidFill>
              <a:latin typeface="Arial"/>
              <a:ea typeface="Arial"/>
              <a:cs typeface="Arial"/>
              <a:sym typeface="Arial"/>
            </a:endParaRPr>
          </a:p>
        </p:txBody>
      </p:sp>
      <p:sp>
        <p:nvSpPr>
          <p:cNvPr id="54" name="Google Shape;54;p3: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4: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4: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17</a:t>
            </a:fld>
            <a:endParaRPr sz="1400" b="0" i="0" u="none" strike="noStrike" cap="none">
              <a:solidFill>
                <a:srgbClr val="000000"/>
              </a:solidFill>
              <a:latin typeface="Arial"/>
              <a:ea typeface="Arial"/>
              <a:cs typeface="Arial"/>
              <a:sym typeface="Arial"/>
            </a:endParaRPr>
          </a:p>
        </p:txBody>
      </p:sp>
      <p:sp>
        <p:nvSpPr>
          <p:cNvPr id="62" name="Google Shape;62;p4: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22: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2: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5: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 name="Google Shape;36;p5: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5: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2</a:t>
            </a:fld>
            <a:endParaRPr sz="1400" b="0" i="0" u="none" strike="noStrike" cap="none">
              <a:solidFill>
                <a:srgbClr val="000000"/>
              </a:solidFill>
              <a:latin typeface="Arial"/>
              <a:ea typeface="Arial"/>
              <a:cs typeface="Arial"/>
              <a:sym typeface="Arial"/>
            </a:endParaRPr>
          </a:p>
        </p:txBody>
      </p:sp>
      <p:sp>
        <p:nvSpPr>
          <p:cNvPr id="38" name="Google Shape;38;p5: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6: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6: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6: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3</a:t>
            </a:fld>
            <a:endParaRPr sz="1400" b="0" i="0" u="none" strike="noStrike" cap="none">
              <a:solidFill>
                <a:srgbClr val="000000"/>
              </a:solidFill>
              <a:latin typeface="Arial"/>
              <a:ea typeface="Arial"/>
              <a:cs typeface="Arial"/>
              <a:sym typeface="Arial"/>
            </a:endParaRPr>
          </a:p>
        </p:txBody>
      </p:sp>
      <p:sp>
        <p:nvSpPr>
          <p:cNvPr id="70" name="Google Shape;70;p6: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7: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7: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7: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4</a:t>
            </a:fld>
            <a:endParaRPr sz="1400" b="0" i="0" u="none" strike="noStrike" cap="none">
              <a:solidFill>
                <a:srgbClr val="000000"/>
              </a:solidFill>
              <a:latin typeface="Arial"/>
              <a:ea typeface="Arial"/>
              <a:cs typeface="Arial"/>
              <a:sym typeface="Arial"/>
            </a:endParaRPr>
          </a:p>
        </p:txBody>
      </p:sp>
      <p:sp>
        <p:nvSpPr>
          <p:cNvPr id="78" name="Google Shape;78;p7: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8: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p8: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9: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92" name="Google Shape;92;p9: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6</a:t>
            </a:fld>
            <a:endParaRPr sz="1400" b="0" i="0" u="none" strike="noStrike" cap="none">
              <a:solidFill>
                <a:srgbClr val="000000"/>
              </a:solidFill>
              <a:latin typeface="Arial"/>
              <a:ea typeface="Arial"/>
              <a:cs typeface="Arial"/>
              <a:sym typeface="Arial"/>
            </a:endParaRPr>
          </a:p>
        </p:txBody>
      </p:sp>
      <p:sp>
        <p:nvSpPr>
          <p:cNvPr id="93" name="Google Shape;93;p9: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0: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Google Shape;100;p10: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12: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140" name="Google Shape;140;p12:notes"/>
          <p:cNvSpPr txBox="1"/>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8</a:t>
            </a:fld>
            <a:endParaRPr sz="1400" b="0" i="0" u="none" strike="noStrike" cap="none">
              <a:solidFill>
                <a:srgbClr val="000000"/>
              </a:solidFill>
              <a:latin typeface="Arial"/>
              <a:ea typeface="Arial"/>
              <a:cs typeface="Arial"/>
              <a:sym typeface="Arial"/>
            </a:endParaRPr>
          </a:p>
        </p:txBody>
      </p:sp>
      <p:sp>
        <p:nvSpPr>
          <p:cNvPr id="141" name="Google Shape;141;p12: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914400" y="4721225"/>
            <a:ext cx="5024437"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3:notes"/>
          <p:cNvSpPr>
            <a:spLocks noGrp="1" noRot="1" noChangeAspect="1"/>
          </p:cNvSpPr>
          <p:nvPr>
            <p:ph type="sldImg" idx="2"/>
          </p:nvPr>
        </p:nvSpPr>
        <p:spPr>
          <a:xfrm>
            <a:off x="942975" y="746125"/>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sldNum" idx="12"/>
          </p:nvPr>
        </p:nvSpPr>
        <p:spPr>
          <a:xfrm>
            <a:off x="3883025" y="9444037"/>
            <a:ext cx="29702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c">
  <p:cSld name="Blanc">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lonnes">
  <p:cSld name="Deux colonnes">
    <p:spTree>
      <p:nvGrpSpPr>
        <p:cNvPr id="1" name="Shape 11"/>
        <p:cNvGrpSpPr/>
        <p:nvPr/>
      </p:nvGrpSpPr>
      <p:grpSpPr>
        <a:xfrm>
          <a:off x="0" y="0"/>
          <a:ext cx="0" cy="0"/>
          <a:chOff x="0" y="0"/>
          <a:chExt cx="0" cy="0"/>
        </a:xfrm>
      </p:grpSpPr>
      <p:sp>
        <p:nvSpPr>
          <p:cNvPr id="12" name="Google Shape;12;p38"/>
          <p:cNvSpPr txBox="1">
            <a:spLocks noGrp="1"/>
          </p:cNvSpPr>
          <p:nvPr>
            <p:ph type="subTitle" idx="1"/>
          </p:nvPr>
        </p:nvSpPr>
        <p:spPr>
          <a:xfrm>
            <a:off x="4644008" y="2436962"/>
            <a:ext cx="4104456" cy="25198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1700"/>
              <a:buFont typeface="Arial"/>
              <a:buNone/>
              <a:defRPr sz="1700" b="0" i="0" u="none" strike="noStrike" cap="none">
                <a:solidFill>
                  <a:srgbClr val="7F7F7F"/>
                </a:solidFill>
                <a:latin typeface="Raleway"/>
                <a:ea typeface="Raleway"/>
                <a:cs typeface="Raleway"/>
                <a:sym typeface="Raleway"/>
              </a:defRPr>
            </a:lvl1pPr>
            <a:lvl2pPr marR="0" lvl="1" algn="ctr"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body" idx="2"/>
          </p:nvPr>
        </p:nvSpPr>
        <p:spPr>
          <a:xfrm>
            <a:off x="541784" y="2427107"/>
            <a:ext cx="3886200" cy="2529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7F7F7F"/>
              </a:buClr>
              <a:buSzPts val="1700"/>
              <a:buFont typeface="Arial"/>
              <a:buNone/>
              <a:defRPr sz="1700" b="0" i="0" u="none" strike="noStrike" cap="none">
                <a:solidFill>
                  <a:srgbClr val="7F7F7F"/>
                </a:solidFill>
                <a:latin typeface="Raleway"/>
                <a:ea typeface="Raleway"/>
                <a:cs typeface="Raleway"/>
                <a:sym typeface="Raleway"/>
              </a:defRPr>
            </a:lvl1pPr>
            <a:lvl2pPr marL="914400" marR="0" lvl="1" indent="-336550" algn="l" rtl="0">
              <a:lnSpc>
                <a:spcPct val="90000"/>
              </a:lnSpc>
              <a:spcBef>
                <a:spcPts val="375"/>
              </a:spcBef>
              <a:spcAft>
                <a:spcPts val="0"/>
              </a:spcAft>
              <a:buClr>
                <a:srgbClr val="7F7F7F"/>
              </a:buClr>
              <a:buSzPts val="1700"/>
              <a:buFont typeface="Arial"/>
              <a:buChar char="•"/>
              <a:defRPr sz="1700" b="0" i="0" u="none" strike="noStrike" cap="none">
                <a:solidFill>
                  <a:srgbClr val="7F7F7F"/>
                </a:solidFill>
                <a:latin typeface="Raleway"/>
                <a:ea typeface="Raleway"/>
                <a:cs typeface="Raleway"/>
                <a:sym typeface="Raleway"/>
              </a:defRPr>
            </a:lvl2pPr>
            <a:lvl3pPr marL="1371600" marR="0" lvl="2" indent="-336550" algn="l" rtl="0">
              <a:lnSpc>
                <a:spcPct val="90000"/>
              </a:lnSpc>
              <a:spcBef>
                <a:spcPts val="375"/>
              </a:spcBef>
              <a:spcAft>
                <a:spcPts val="0"/>
              </a:spcAft>
              <a:buClr>
                <a:srgbClr val="7F7F7F"/>
              </a:buClr>
              <a:buSzPts val="1700"/>
              <a:buFont typeface="Arial"/>
              <a:buChar char="•"/>
              <a:defRPr sz="1700" b="0" i="0" u="none" strike="noStrike" cap="none">
                <a:solidFill>
                  <a:srgbClr val="7F7F7F"/>
                </a:solidFill>
                <a:latin typeface="Raleway"/>
                <a:ea typeface="Raleway"/>
                <a:cs typeface="Raleway"/>
                <a:sym typeface="Raleway"/>
              </a:defRPr>
            </a:lvl3pPr>
            <a:lvl4pPr marL="1828800" marR="0" lvl="3" indent="-336550" algn="l" rtl="0">
              <a:lnSpc>
                <a:spcPct val="90000"/>
              </a:lnSpc>
              <a:spcBef>
                <a:spcPts val="375"/>
              </a:spcBef>
              <a:spcAft>
                <a:spcPts val="0"/>
              </a:spcAft>
              <a:buClr>
                <a:srgbClr val="7F7F7F"/>
              </a:buClr>
              <a:buSzPts val="1700"/>
              <a:buFont typeface="Arial"/>
              <a:buChar char="•"/>
              <a:defRPr sz="1700" b="0" i="0" u="none" strike="noStrike" cap="none">
                <a:solidFill>
                  <a:srgbClr val="7F7F7F"/>
                </a:solidFill>
                <a:latin typeface="Raleway"/>
                <a:ea typeface="Raleway"/>
                <a:cs typeface="Raleway"/>
                <a:sym typeface="Raleway"/>
              </a:defRPr>
            </a:lvl4pPr>
            <a:lvl5pPr marL="2286000" marR="0" lvl="4" indent="-336550" algn="l" rtl="0">
              <a:lnSpc>
                <a:spcPct val="90000"/>
              </a:lnSpc>
              <a:spcBef>
                <a:spcPts val="375"/>
              </a:spcBef>
              <a:spcAft>
                <a:spcPts val="0"/>
              </a:spcAft>
              <a:buClr>
                <a:srgbClr val="7F7F7F"/>
              </a:buClr>
              <a:buSzPts val="1700"/>
              <a:buFont typeface="Arial"/>
              <a:buChar char="•"/>
              <a:defRPr sz="1700" b="0" i="0" u="none" strike="noStrike" cap="none">
                <a:solidFill>
                  <a:srgbClr val="7F7F7F"/>
                </a:solidFill>
                <a:latin typeface="Raleway"/>
                <a:ea typeface="Raleway"/>
                <a:cs typeface="Raleway"/>
                <a:sym typeface="Raleway"/>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2800" b="0" i="0" u="none" strike="noStrike" cap="none">
                <a:solidFill>
                  <a:srgbClr val="FF5D61"/>
                </a:solidFill>
                <a:latin typeface="Comfortaa"/>
                <a:ea typeface="Comfortaa"/>
                <a:cs typeface="Comfortaa"/>
                <a:sym typeface="Comfortaa"/>
              </a:defRPr>
            </a:lvl1pPr>
            <a:lvl2pPr marR="0" lvl="1"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2pPr>
            <a:lvl3pPr marR="0" lvl="2"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3pPr>
            <a:lvl4pPr marR="0" lvl="3"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4pPr>
            <a:lvl5pPr marR="0" lvl="4"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5pPr>
            <a:lvl6pPr marR="0" lvl="5"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6pPr>
            <a:lvl7pPr marR="0" lvl="6"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7pPr>
            <a:lvl8pPr marR="0" lvl="7"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8pPr>
            <a:lvl9pPr marR="0" lvl="8"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5"/>
        <p:cNvGrpSpPr/>
        <p:nvPr/>
      </p:nvGrpSpPr>
      <p:grpSpPr>
        <a:xfrm>
          <a:off x="0" y="0"/>
          <a:ext cx="0" cy="0"/>
          <a:chOff x="0" y="0"/>
          <a:chExt cx="0" cy="0"/>
        </a:xfrm>
      </p:grpSpPr>
      <p:sp>
        <p:nvSpPr>
          <p:cNvPr id="16" name="Google Shape;16;p35"/>
          <p:cNvSpPr txBox="1">
            <a:spLocks noGrp="1"/>
          </p:cNvSpPr>
          <p:nvPr>
            <p:ph type="subTitle" idx="1"/>
          </p:nvPr>
        </p:nvSpPr>
        <p:spPr>
          <a:xfrm>
            <a:off x="683568" y="2636912"/>
            <a:ext cx="7776864" cy="25198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700"/>
              <a:buFont typeface="Arial"/>
              <a:buNone/>
              <a:defRPr sz="1700" b="0" i="0" u="none" strike="noStrike" cap="none">
                <a:solidFill>
                  <a:srgbClr val="7F7F7F"/>
                </a:solidFill>
                <a:latin typeface="Raleway"/>
                <a:ea typeface="Raleway"/>
                <a:cs typeface="Raleway"/>
                <a:sym typeface="Raleway"/>
              </a:defRPr>
            </a:lvl1pPr>
            <a:lvl2pPr marR="0" lvl="1" algn="ctr" rtl="0">
              <a:lnSpc>
                <a:spcPct val="90000"/>
              </a:lnSpc>
              <a:spcBef>
                <a:spcPts val="500"/>
              </a:spcBef>
              <a:spcAft>
                <a:spcPts val="0"/>
              </a:spcAft>
              <a:buClr>
                <a:srgbClr val="7F7F7F"/>
              </a:buClr>
              <a:buSzPts val="2000"/>
              <a:buFont typeface="Arial"/>
              <a:buNone/>
              <a:defRPr sz="2000" b="0" i="0" u="none" strike="noStrike" cap="none">
                <a:solidFill>
                  <a:srgbClr val="7F7F7F"/>
                </a:solidFill>
                <a:latin typeface="Raleway Thin"/>
                <a:ea typeface="Raleway Thin"/>
                <a:cs typeface="Raleway Thin"/>
                <a:sym typeface="Raleway Thin"/>
              </a:defRPr>
            </a:lvl2pPr>
            <a:lvl3pPr marR="0" lvl="2" algn="ctr" rtl="0">
              <a:lnSpc>
                <a:spcPct val="90000"/>
              </a:lnSpc>
              <a:spcBef>
                <a:spcPts val="500"/>
              </a:spcBef>
              <a:spcAft>
                <a:spcPts val="0"/>
              </a:spcAft>
              <a:buClr>
                <a:srgbClr val="7F7F7F"/>
              </a:buClr>
              <a:buSzPts val="1800"/>
              <a:buFont typeface="Arial"/>
              <a:buNone/>
              <a:defRPr sz="1800" b="0" i="0" u="none" strike="noStrike" cap="none">
                <a:solidFill>
                  <a:srgbClr val="7F7F7F"/>
                </a:solidFill>
                <a:latin typeface="Raleway Thin"/>
                <a:ea typeface="Raleway Thin"/>
                <a:cs typeface="Raleway Thin"/>
                <a:sym typeface="Raleway Thin"/>
              </a:defRPr>
            </a:lvl3pPr>
            <a:lvl4pPr marR="0" lvl="3" algn="ctr" rtl="0">
              <a:lnSpc>
                <a:spcPct val="90000"/>
              </a:lnSpc>
              <a:spcBef>
                <a:spcPts val="500"/>
              </a:spcBef>
              <a:spcAft>
                <a:spcPts val="0"/>
              </a:spcAft>
              <a:buClr>
                <a:srgbClr val="7F7F7F"/>
              </a:buClr>
              <a:buSzPts val="1600"/>
              <a:buFont typeface="Arial"/>
              <a:buNone/>
              <a:defRPr sz="1600" b="0" i="0" u="none" strike="noStrike" cap="none">
                <a:solidFill>
                  <a:srgbClr val="7F7F7F"/>
                </a:solidFill>
                <a:latin typeface="Raleway Thin"/>
                <a:ea typeface="Raleway Thin"/>
                <a:cs typeface="Raleway Thin"/>
                <a:sym typeface="Raleway Thin"/>
              </a:defRPr>
            </a:lvl4pPr>
            <a:lvl5pPr marR="0" lvl="4" algn="ctr" rtl="0">
              <a:lnSpc>
                <a:spcPct val="90000"/>
              </a:lnSpc>
              <a:spcBef>
                <a:spcPts val="500"/>
              </a:spcBef>
              <a:spcAft>
                <a:spcPts val="0"/>
              </a:spcAft>
              <a:buClr>
                <a:srgbClr val="7F7F7F"/>
              </a:buClr>
              <a:buSzPts val="1600"/>
              <a:buFont typeface="Arial"/>
              <a:buNone/>
              <a:defRPr sz="1600" b="0" i="0" u="none" strike="noStrike" cap="none">
                <a:solidFill>
                  <a:srgbClr val="7F7F7F"/>
                </a:solidFill>
                <a:latin typeface="Raleway Thin"/>
                <a:ea typeface="Raleway Thin"/>
                <a:cs typeface="Raleway Thin"/>
                <a:sym typeface="Raleway Th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 name="Google Shape;17;p35"/>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2800" b="0" i="0" u="none" strike="noStrike" cap="none">
                <a:solidFill>
                  <a:srgbClr val="FF5D61"/>
                </a:solidFill>
                <a:latin typeface="Comfortaa"/>
                <a:ea typeface="Comfortaa"/>
                <a:cs typeface="Comfortaa"/>
                <a:sym typeface="Comfortaa"/>
              </a:defRPr>
            </a:lvl1pPr>
            <a:lvl2pPr marR="0" lvl="1"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2pPr>
            <a:lvl3pPr marR="0" lvl="2"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3pPr>
            <a:lvl4pPr marR="0" lvl="3"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4pPr>
            <a:lvl5pPr marR="0" lvl="4"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5pPr>
            <a:lvl6pPr marR="0" lvl="5"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6pPr>
            <a:lvl7pPr marR="0" lvl="6"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7pPr>
            <a:lvl8pPr marR="0" lvl="7"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8pPr>
            <a:lvl9pPr marR="0" lvl="8"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2"/>
        <p:cNvGrpSpPr/>
        <p:nvPr/>
      </p:nvGrpSpPr>
      <p:grpSpPr>
        <a:xfrm>
          <a:off x="0" y="0"/>
          <a:ext cx="0" cy="0"/>
          <a:chOff x="0" y="0"/>
          <a:chExt cx="0" cy="0"/>
        </a:xfrm>
      </p:grpSpPr>
      <p:sp>
        <p:nvSpPr>
          <p:cNvPr id="23" name="Google Shape;23;p27"/>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2800" b="0" i="0" u="none" strike="noStrike" cap="none">
                <a:solidFill>
                  <a:srgbClr val="FF5D61"/>
                </a:solidFill>
                <a:latin typeface="Comfortaa"/>
                <a:ea typeface="Comfortaa"/>
                <a:cs typeface="Comfortaa"/>
                <a:sym typeface="Comfortaa"/>
              </a:defRPr>
            </a:lvl1pPr>
            <a:lvl2pPr marR="0" lvl="1"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2pPr>
            <a:lvl3pPr marR="0" lvl="2"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3pPr>
            <a:lvl4pPr marR="0" lvl="3"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4pPr>
            <a:lvl5pPr marR="0" lvl="4"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5pPr>
            <a:lvl6pPr marR="0" lvl="5"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6pPr>
            <a:lvl7pPr marR="0" lvl="6"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7pPr>
            <a:lvl8pPr marR="0" lvl="7"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8pPr>
            <a:lvl9pPr marR="0" lvl="8" algn="ctr" rtl="0">
              <a:lnSpc>
                <a:spcPct val="90000"/>
              </a:lnSpc>
              <a:spcBef>
                <a:spcPts val="0"/>
              </a:spcBef>
              <a:spcAft>
                <a:spcPts val="0"/>
              </a:spcAft>
              <a:buClr>
                <a:srgbClr val="000000"/>
              </a:buClr>
              <a:buSzPts val="1400"/>
              <a:buFont typeface="Arial"/>
              <a:buNone/>
              <a:defRPr sz="3600" b="1" i="0" u="none" strike="noStrike" cap="none">
                <a:solidFill>
                  <a:srgbClr val="FF5D61"/>
                </a:solidFill>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26"/>
          <p:cNvSpPr txBox="1"/>
          <p:nvPr/>
        </p:nvSpPr>
        <p:spPr>
          <a:xfrm>
            <a:off x="3348037" y="1520825"/>
            <a:ext cx="2160587" cy="71437"/>
          </a:xfrm>
          <a:prstGeom prst="rect">
            <a:avLst/>
          </a:prstGeom>
          <a:solidFill>
            <a:srgbClr val="FF5D6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26"/>
          <p:cNvSpPr/>
          <p:nvPr/>
        </p:nvSpPr>
        <p:spPr>
          <a:xfrm>
            <a:off x="172528" y="198407"/>
            <a:ext cx="163902" cy="163902"/>
          </a:xfrm>
          <a:prstGeom prst="rect">
            <a:avLst/>
          </a:prstGeom>
          <a:solidFill>
            <a:srgbClr val="FF5D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5D61"/>
              </a:solidFill>
              <a:latin typeface="Arial"/>
              <a:ea typeface="Arial"/>
              <a:cs typeface="Arial"/>
              <a:sym typeface="Arial"/>
            </a:endParaRPr>
          </a:p>
        </p:txBody>
      </p:sp>
      <p:sp>
        <p:nvSpPr>
          <p:cNvPr id="21" name="Google Shape;21;p26"/>
          <p:cNvSpPr txBox="1"/>
          <p:nvPr/>
        </p:nvSpPr>
        <p:spPr>
          <a:xfrm>
            <a:off x="336430" y="126469"/>
            <a:ext cx="12249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FF5D61"/>
                </a:solidFill>
                <a:latin typeface="Comfortaa"/>
                <a:ea typeface="Comfortaa"/>
                <a:cs typeface="Comfortaa"/>
                <a:sym typeface="Comfortaa"/>
              </a:rPr>
              <a:t>‹#›</a:t>
            </a:fld>
            <a:endParaRPr sz="1400" b="0" i="0" u="none" strike="noStrike" cap="none">
              <a:solidFill>
                <a:srgbClr val="FF5D61"/>
              </a:solidFill>
              <a:latin typeface="Comfortaa"/>
              <a:ea typeface="Comfortaa"/>
              <a:cs typeface="Comfortaa"/>
              <a:sym typeface="Comfortaa"/>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0" y="4929187"/>
            <a:ext cx="609600" cy="517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Verdana"/>
              <a:buNone/>
            </a:pPr>
            <a:fld id="{00000000-1234-1234-1234-123412341234}" type="slidenum">
              <a:rPr lang="en-US" sz="1400" b="0" i="0" u="none" strike="noStrike" cap="none">
                <a:solidFill>
                  <a:schemeClr val="lt1"/>
                </a:solidFill>
                <a:latin typeface="Verdana"/>
                <a:ea typeface="Verdana"/>
                <a:cs typeface="Verdana"/>
                <a:sym typeface="Verdana"/>
              </a:rPr>
              <a:t>1</a:t>
            </a:fld>
            <a:endParaRPr sz="1400" b="0" i="0" u="none" strike="noStrike" cap="none">
              <a:solidFill>
                <a:srgbClr val="000000"/>
              </a:solidFill>
              <a:latin typeface="Arial"/>
              <a:ea typeface="Arial"/>
              <a:cs typeface="Arial"/>
              <a:sym typeface="Arial"/>
            </a:endParaRPr>
          </a:p>
        </p:txBody>
      </p:sp>
      <p:sp>
        <p:nvSpPr>
          <p:cNvPr id="30" name="Google Shape;30;p1"/>
          <p:cNvSpPr txBox="1"/>
          <p:nvPr/>
        </p:nvSpPr>
        <p:spPr>
          <a:xfrm>
            <a:off x="900112" y="4941887"/>
            <a:ext cx="19431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1"/>
          <p:cNvPicPr preferRelativeResize="0"/>
          <p:nvPr/>
        </p:nvPicPr>
        <p:blipFill rotWithShape="1">
          <a:blip r:embed="rId3">
            <a:alphaModFix/>
          </a:blip>
          <a:srcRect/>
          <a:stretch/>
        </p:blipFill>
        <p:spPr>
          <a:xfrm>
            <a:off x="2324900" y="327025"/>
            <a:ext cx="4494210" cy="5399085"/>
          </a:xfrm>
          <a:prstGeom prst="rect">
            <a:avLst/>
          </a:prstGeom>
          <a:noFill/>
          <a:ln>
            <a:noFill/>
          </a:ln>
        </p:spPr>
      </p:pic>
      <p:pic>
        <p:nvPicPr>
          <p:cNvPr id="32" name="Google Shape;32;p1"/>
          <p:cNvPicPr preferRelativeResize="0"/>
          <p:nvPr/>
        </p:nvPicPr>
        <p:blipFill rotWithShape="1">
          <a:blip r:embed="rId4">
            <a:alphaModFix/>
          </a:blip>
          <a:srcRect/>
          <a:stretch/>
        </p:blipFill>
        <p:spPr>
          <a:xfrm>
            <a:off x="4516909" y="5621979"/>
            <a:ext cx="1692275" cy="863601"/>
          </a:xfrm>
          <a:prstGeom prst="rect">
            <a:avLst/>
          </a:prstGeom>
          <a:noFill/>
          <a:ln>
            <a:noFill/>
          </a:ln>
        </p:spPr>
      </p:pic>
      <p:pic>
        <p:nvPicPr>
          <p:cNvPr id="33" name="Google Shape;33;p1" descr="Une image contenant texte&#10;&#10;Description générée automatiquement"/>
          <p:cNvPicPr preferRelativeResize="0"/>
          <p:nvPr/>
        </p:nvPicPr>
        <p:blipFill rotWithShape="1">
          <a:blip r:embed="rId5">
            <a:alphaModFix/>
          </a:blip>
          <a:srcRect/>
          <a:stretch/>
        </p:blipFill>
        <p:spPr>
          <a:xfrm>
            <a:off x="2982687" y="5347136"/>
            <a:ext cx="1285313" cy="1183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a:solidFill>
                  <a:srgbClr val="FF5B5B"/>
                </a:solidFill>
              </a:rPr>
              <a:t>MODULE C : </a:t>
            </a:r>
            <a:br>
              <a:rPr lang="en-US" sz="2000">
                <a:solidFill>
                  <a:srgbClr val="FF5B5B"/>
                </a:solidFill>
              </a:rPr>
            </a:br>
            <a:r>
              <a:rPr lang="en-US" sz="2000" b="0" i="0" u="none">
                <a:solidFill>
                  <a:srgbClr val="FF5B5B"/>
                </a:solidFill>
                <a:latin typeface="Comfortaa"/>
                <a:ea typeface="Comfortaa"/>
                <a:cs typeface="Comfortaa"/>
                <a:sym typeface="Comfortaa"/>
              </a:rPr>
              <a:t>L’ÉVEIL SENSORIEL À LA CANTINE</a:t>
            </a:r>
            <a:endParaRPr sz="2000"/>
          </a:p>
        </p:txBody>
      </p:sp>
      <p:sp>
        <p:nvSpPr>
          <p:cNvPr id="197" name="Google Shape;197;p14"/>
          <p:cNvSpPr txBox="1">
            <a:spLocks noGrp="1"/>
          </p:cNvSpPr>
          <p:nvPr>
            <p:ph type="subTitle" idx="1"/>
          </p:nvPr>
        </p:nvSpPr>
        <p:spPr>
          <a:xfrm>
            <a:off x="4699001" y="2185987"/>
            <a:ext cx="3919538" cy="430530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Cette formation de deux jours concerne en priorité les professionnels qui encadrent le temps du repas, les directeurs d’écoles, les parents, les élus. En fonction du nombre de places restantes, on y accueille aussi les autres professionnels.</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Nous nous interrogeons sur la place des sens au moment de l’acte alimentaire.</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L’intervenant est un expert dans le domaine de la sensorialité.</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À l’issue de ces deux jours, les participants réfléchissent à comment intégrer l’éveil sensoriel dans les déjeuners de la cantine.</a:t>
            </a:r>
            <a:endParaRPr sz="1400" b="0" i="0" u="none" strike="noStrike" cap="none">
              <a:solidFill>
                <a:srgbClr val="000000"/>
              </a:solidFill>
              <a:latin typeface="Arial"/>
              <a:ea typeface="Arial"/>
              <a:cs typeface="Arial"/>
              <a:sym typeface="Arial"/>
            </a:endParaRPr>
          </a:p>
        </p:txBody>
      </p:sp>
      <p:sp>
        <p:nvSpPr>
          <p:cNvPr id="198" name="Google Shape;198;p14"/>
          <p:cNvSpPr txBox="1"/>
          <p:nvPr/>
        </p:nvSpPr>
        <p:spPr>
          <a:xfrm>
            <a:off x="719137" y="2900362"/>
            <a:ext cx="72072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DUR</a:t>
            </a:r>
            <a:endParaRPr sz="1400" b="0" i="0" u="none" strike="noStrike" cap="none">
              <a:solidFill>
                <a:srgbClr val="000000"/>
              </a:solidFill>
              <a:latin typeface="Arial"/>
              <a:ea typeface="Arial"/>
              <a:cs typeface="Arial"/>
              <a:sym typeface="Arial"/>
            </a:endParaRPr>
          </a:p>
        </p:txBody>
      </p:sp>
      <p:sp>
        <p:nvSpPr>
          <p:cNvPr id="199" name="Google Shape;199;p14"/>
          <p:cNvSpPr txBox="1"/>
          <p:nvPr/>
        </p:nvSpPr>
        <p:spPr>
          <a:xfrm>
            <a:off x="985837" y="3222625"/>
            <a:ext cx="11176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800"/>
              <a:buFont typeface="Raleway"/>
              <a:buNone/>
            </a:pPr>
            <a:r>
              <a:rPr lang="en-US" sz="1800" b="0" i="0" u="none" strike="noStrike" cap="none">
                <a:solidFill>
                  <a:srgbClr val="FF6F48"/>
                </a:solidFill>
                <a:latin typeface="Raleway"/>
                <a:ea typeface="Raleway"/>
                <a:cs typeface="Raleway"/>
                <a:sym typeface="Raleway"/>
              </a:rPr>
              <a:t>ÉPICÉ</a:t>
            </a:r>
            <a:endParaRPr sz="1400" b="0" i="0" u="none" strike="noStrike" cap="none">
              <a:solidFill>
                <a:srgbClr val="000000"/>
              </a:solidFill>
              <a:latin typeface="Arial"/>
              <a:ea typeface="Arial"/>
              <a:cs typeface="Arial"/>
              <a:sym typeface="Arial"/>
            </a:endParaRPr>
          </a:p>
        </p:txBody>
      </p:sp>
      <p:sp>
        <p:nvSpPr>
          <p:cNvPr id="200" name="Google Shape;200;p14"/>
          <p:cNvSpPr txBox="1"/>
          <p:nvPr/>
        </p:nvSpPr>
        <p:spPr>
          <a:xfrm>
            <a:off x="1331912" y="2852737"/>
            <a:ext cx="98425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600"/>
              <a:buFont typeface="Raleway"/>
              <a:buNone/>
            </a:pPr>
            <a:r>
              <a:rPr lang="en-US" sz="1600" b="0" i="0" u="none" strike="noStrike" cap="none">
                <a:solidFill>
                  <a:srgbClr val="FFCC00"/>
                </a:solidFill>
                <a:latin typeface="Raleway"/>
                <a:ea typeface="Raleway"/>
                <a:cs typeface="Raleway"/>
                <a:sym typeface="Raleway"/>
              </a:rPr>
              <a:t>PLAT</a:t>
            </a:r>
            <a:endParaRPr sz="1400" b="0" i="0" u="none" strike="noStrike" cap="none">
              <a:solidFill>
                <a:srgbClr val="000000"/>
              </a:solidFill>
              <a:latin typeface="Arial"/>
              <a:ea typeface="Arial"/>
              <a:cs typeface="Arial"/>
              <a:sym typeface="Arial"/>
            </a:endParaRPr>
          </a:p>
        </p:txBody>
      </p:sp>
      <p:sp>
        <p:nvSpPr>
          <p:cNvPr id="201" name="Google Shape;201;p14"/>
          <p:cNvSpPr txBox="1"/>
          <p:nvPr/>
        </p:nvSpPr>
        <p:spPr>
          <a:xfrm>
            <a:off x="1868487" y="3103562"/>
            <a:ext cx="111918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FADE</a:t>
            </a:r>
            <a:endParaRPr sz="1400" b="0" i="0" u="none" strike="noStrike" cap="none">
              <a:solidFill>
                <a:srgbClr val="000000"/>
              </a:solidFill>
              <a:latin typeface="Arial"/>
              <a:ea typeface="Arial"/>
              <a:cs typeface="Arial"/>
              <a:sym typeface="Arial"/>
            </a:endParaRPr>
          </a:p>
        </p:txBody>
      </p:sp>
      <p:sp>
        <p:nvSpPr>
          <p:cNvPr id="202" name="Google Shape;202;p14"/>
          <p:cNvSpPr txBox="1"/>
          <p:nvPr/>
        </p:nvSpPr>
        <p:spPr>
          <a:xfrm>
            <a:off x="339725" y="3552825"/>
            <a:ext cx="130651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CRÉMEUX</a:t>
            </a:r>
            <a:endParaRPr sz="1400" b="0" i="0" u="none" strike="noStrike" cap="none">
              <a:solidFill>
                <a:srgbClr val="000000"/>
              </a:solidFill>
              <a:latin typeface="Arial"/>
              <a:ea typeface="Arial"/>
              <a:cs typeface="Arial"/>
              <a:sym typeface="Arial"/>
            </a:endParaRPr>
          </a:p>
        </p:txBody>
      </p:sp>
      <p:sp>
        <p:nvSpPr>
          <p:cNvPr id="203" name="Google Shape;203;p14"/>
          <p:cNvSpPr txBox="1"/>
          <p:nvPr/>
        </p:nvSpPr>
        <p:spPr>
          <a:xfrm>
            <a:off x="2603500" y="3298825"/>
            <a:ext cx="19113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CROUSTILLANT</a:t>
            </a:r>
            <a:endParaRPr sz="1400" b="0" i="0" u="none" strike="noStrike" cap="none">
              <a:solidFill>
                <a:srgbClr val="000000"/>
              </a:solidFill>
              <a:latin typeface="Arial"/>
              <a:ea typeface="Arial"/>
              <a:cs typeface="Arial"/>
              <a:sym typeface="Arial"/>
            </a:endParaRPr>
          </a:p>
        </p:txBody>
      </p:sp>
      <p:sp>
        <p:nvSpPr>
          <p:cNvPr id="204" name="Google Shape;204;p14"/>
          <p:cNvSpPr txBox="1"/>
          <p:nvPr/>
        </p:nvSpPr>
        <p:spPr>
          <a:xfrm>
            <a:off x="1127125" y="3962400"/>
            <a:ext cx="985837"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5B5B"/>
              </a:buClr>
              <a:buSzPts val="1600"/>
              <a:buFont typeface="Raleway"/>
              <a:buNone/>
            </a:pPr>
            <a:r>
              <a:rPr lang="en-US" sz="1600" b="0" i="0" u="none" strike="noStrike" cap="none">
                <a:solidFill>
                  <a:srgbClr val="FF5B5B"/>
                </a:solidFill>
                <a:latin typeface="Raleway"/>
                <a:ea typeface="Raleway"/>
                <a:cs typeface="Raleway"/>
                <a:sym typeface="Raleway"/>
              </a:rPr>
              <a:t>SUCRÉ</a:t>
            </a:r>
            <a:endParaRPr sz="1400" b="0" i="0" u="none" strike="noStrike" cap="none">
              <a:solidFill>
                <a:srgbClr val="000000"/>
              </a:solidFill>
              <a:latin typeface="Arial"/>
              <a:ea typeface="Arial"/>
              <a:cs typeface="Arial"/>
              <a:sym typeface="Arial"/>
            </a:endParaRPr>
          </a:p>
        </p:txBody>
      </p:sp>
      <p:sp>
        <p:nvSpPr>
          <p:cNvPr id="205" name="Google Shape;205;p14"/>
          <p:cNvSpPr txBox="1"/>
          <p:nvPr/>
        </p:nvSpPr>
        <p:spPr>
          <a:xfrm>
            <a:off x="412750" y="4357687"/>
            <a:ext cx="10636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LE FOIN</a:t>
            </a:r>
            <a:endParaRPr sz="1400" b="0" i="0" u="none" strike="noStrike" cap="none">
              <a:solidFill>
                <a:srgbClr val="000000"/>
              </a:solidFill>
              <a:latin typeface="Arial"/>
              <a:ea typeface="Arial"/>
              <a:cs typeface="Arial"/>
              <a:sym typeface="Arial"/>
            </a:endParaRPr>
          </a:p>
        </p:txBody>
      </p:sp>
      <p:sp>
        <p:nvSpPr>
          <p:cNvPr id="206" name="Google Shape;206;p14"/>
          <p:cNvSpPr txBox="1"/>
          <p:nvPr/>
        </p:nvSpPr>
        <p:spPr>
          <a:xfrm>
            <a:off x="1622425" y="4286250"/>
            <a:ext cx="16208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800"/>
              <a:buFont typeface="Raleway"/>
              <a:buNone/>
            </a:pPr>
            <a:r>
              <a:rPr lang="en-US" sz="1800" b="0" i="0" u="none" strike="noStrike" cap="none">
                <a:solidFill>
                  <a:srgbClr val="FF6F48"/>
                </a:solidFill>
                <a:latin typeface="Raleway"/>
                <a:ea typeface="Raleway"/>
                <a:cs typeface="Raleway"/>
                <a:sym typeface="Raleway"/>
              </a:rPr>
              <a:t>PRINTANIER</a:t>
            </a:r>
            <a:endParaRPr sz="1400" b="0" i="0" u="none" strike="noStrike" cap="none">
              <a:solidFill>
                <a:srgbClr val="000000"/>
              </a:solidFill>
              <a:latin typeface="Arial"/>
              <a:ea typeface="Arial"/>
              <a:cs typeface="Arial"/>
              <a:sym typeface="Arial"/>
            </a:endParaRPr>
          </a:p>
        </p:txBody>
      </p:sp>
      <p:sp>
        <p:nvSpPr>
          <p:cNvPr id="207" name="Google Shape;207;p14"/>
          <p:cNvSpPr txBox="1"/>
          <p:nvPr/>
        </p:nvSpPr>
        <p:spPr>
          <a:xfrm>
            <a:off x="2476500" y="3697287"/>
            <a:ext cx="9842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800"/>
              <a:buFont typeface="Raleway"/>
              <a:buNone/>
            </a:pPr>
            <a:r>
              <a:rPr lang="en-US" sz="1800" b="0" i="0" u="none" strike="noStrike" cap="none">
                <a:solidFill>
                  <a:srgbClr val="E30840"/>
                </a:solidFill>
                <a:latin typeface="Raleway"/>
                <a:ea typeface="Raleway"/>
                <a:cs typeface="Raleway"/>
                <a:sym typeface="Raleway"/>
              </a:rPr>
              <a:t>ROUGE</a:t>
            </a:r>
            <a:endParaRPr sz="1400" b="0" i="0" u="none" strike="noStrike" cap="none">
              <a:solidFill>
                <a:srgbClr val="000000"/>
              </a:solidFill>
              <a:latin typeface="Arial"/>
              <a:ea typeface="Arial"/>
              <a:cs typeface="Arial"/>
              <a:sym typeface="Arial"/>
            </a:endParaRPr>
          </a:p>
        </p:txBody>
      </p:sp>
      <p:sp>
        <p:nvSpPr>
          <p:cNvPr id="208" name="Google Shape;208;p14"/>
          <p:cNvSpPr txBox="1"/>
          <p:nvPr/>
        </p:nvSpPr>
        <p:spPr>
          <a:xfrm>
            <a:off x="1335087" y="4652962"/>
            <a:ext cx="1292225"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400"/>
              <a:buFont typeface="Raleway"/>
              <a:buNone/>
            </a:pPr>
            <a:r>
              <a:rPr lang="en-US" sz="1400" b="0" i="0" u="none" strike="noStrike" cap="none">
                <a:solidFill>
                  <a:srgbClr val="E30840"/>
                </a:solidFill>
                <a:latin typeface="Raleway"/>
                <a:ea typeface="Raleway"/>
                <a:cs typeface="Raleway"/>
                <a:sym typeface="Raleway"/>
              </a:rPr>
              <a:t>GÉLATINEUX</a:t>
            </a:r>
            <a:endParaRPr sz="1400" b="0" i="0" u="none" strike="noStrike" cap="none">
              <a:solidFill>
                <a:srgbClr val="000000"/>
              </a:solidFill>
              <a:latin typeface="Arial"/>
              <a:ea typeface="Arial"/>
              <a:cs typeface="Arial"/>
              <a:sym typeface="Arial"/>
            </a:endParaRPr>
          </a:p>
        </p:txBody>
      </p:sp>
      <p:sp>
        <p:nvSpPr>
          <p:cNvPr id="209" name="Google Shape;209;p14"/>
          <p:cNvSpPr txBox="1"/>
          <p:nvPr/>
        </p:nvSpPr>
        <p:spPr>
          <a:xfrm>
            <a:off x="422275" y="4767262"/>
            <a:ext cx="909637"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600"/>
              <a:buFont typeface="Raleway"/>
              <a:buNone/>
            </a:pPr>
            <a:r>
              <a:rPr lang="en-US" sz="1600" b="0" i="0" u="none" strike="noStrike" cap="none">
                <a:solidFill>
                  <a:srgbClr val="FFCC00"/>
                </a:solidFill>
                <a:latin typeface="Raleway"/>
                <a:ea typeface="Raleway"/>
                <a:cs typeface="Raleway"/>
                <a:sym typeface="Raleway"/>
              </a:rPr>
              <a:t>DOUX</a:t>
            </a:r>
            <a:endParaRPr sz="1400" b="0" i="0" u="none" strike="noStrike" cap="none">
              <a:solidFill>
                <a:srgbClr val="000000"/>
              </a:solidFill>
              <a:latin typeface="Arial"/>
              <a:ea typeface="Arial"/>
              <a:cs typeface="Arial"/>
              <a:sym typeface="Arial"/>
            </a:endParaRPr>
          </a:p>
        </p:txBody>
      </p:sp>
      <p:sp>
        <p:nvSpPr>
          <p:cNvPr id="210" name="Google Shape;210;p14"/>
          <p:cNvSpPr txBox="1"/>
          <p:nvPr/>
        </p:nvSpPr>
        <p:spPr>
          <a:xfrm>
            <a:off x="2968625" y="4645025"/>
            <a:ext cx="12795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PIQUANT</a:t>
            </a:r>
            <a:endParaRPr sz="1400" b="0" i="0" u="none" strike="noStrike" cap="none">
              <a:solidFill>
                <a:srgbClr val="000000"/>
              </a:solidFill>
              <a:latin typeface="Arial"/>
              <a:ea typeface="Arial"/>
              <a:cs typeface="Arial"/>
              <a:sym typeface="Arial"/>
            </a:endParaRPr>
          </a:p>
        </p:txBody>
      </p:sp>
      <p:sp>
        <p:nvSpPr>
          <p:cNvPr id="211" name="Google Shape;211;p14"/>
          <p:cNvSpPr txBox="1"/>
          <p:nvPr/>
        </p:nvSpPr>
        <p:spPr>
          <a:xfrm>
            <a:off x="3360737" y="4319587"/>
            <a:ext cx="8318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800"/>
              <a:buFont typeface="Raleway"/>
              <a:buNone/>
            </a:pPr>
            <a:r>
              <a:rPr lang="en-US" sz="1800" b="0" i="0" u="none" strike="noStrike" cap="none">
                <a:solidFill>
                  <a:srgbClr val="E30840"/>
                </a:solidFill>
                <a:latin typeface="Raleway"/>
                <a:ea typeface="Raleway"/>
                <a:cs typeface="Raleway"/>
                <a:sym typeface="Raleway"/>
              </a:rPr>
              <a:t>AMER</a:t>
            </a:r>
            <a:endParaRPr sz="1400" b="0" i="0" u="none" strike="noStrike" cap="none">
              <a:solidFill>
                <a:srgbClr val="000000"/>
              </a:solidFill>
              <a:latin typeface="Arial"/>
              <a:ea typeface="Arial"/>
              <a:cs typeface="Arial"/>
              <a:sym typeface="Arial"/>
            </a:endParaRPr>
          </a:p>
        </p:txBody>
      </p:sp>
      <p:sp>
        <p:nvSpPr>
          <p:cNvPr id="212" name="Google Shape;212;p14"/>
          <p:cNvSpPr txBox="1"/>
          <p:nvPr/>
        </p:nvSpPr>
        <p:spPr>
          <a:xfrm>
            <a:off x="2236787" y="2755900"/>
            <a:ext cx="13541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800"/>
              <a:buFont typeface="Raleway"/>
              <a:buNone/>
            </a:pPr>
            <a:r>
              <a:rPr lang="en-US" sz="1800" b="0" i="0" u="none" strike="noStrike" cap="none">
                <a:solidFill>
                  <a:srgbClr val="FF6F48"/>
                </a:solidFill>
                <a:latin typeface="Raleway"/>
                <a:ea typeface="Raleway"/>
                <a:cs typeface="Raleway"/>
                <a:sym typeface="Raleway"/>
              </a:rPr>
              <a:t>BRULANT</a:t>
            </a:r>
            <a:endParaRPr sz="1400" b="0" i="0" u="none" strike="noStrike" cap="none">
              <a:solidFill>
                <a:srgbClr val="000000"/>
              </a:solidFill>
              <a:latin typeface="Arial"/>
              <a:ea typeface="Arial"/>
              <a:cs typeface="Arial"/>
              <a:sym typeface="Arial"/>
            </a:endParaRPr>
          </a:p>
        </p:txBody>
      </p:sp>
      <p:sp>
        <p:nvSpPr>
          <p:cNvPr id="213" name="Google Shape;213;p14"/>
          <p:cNvSpPr txBox="1"/>
          <p:nvPr/>
        </p:nvSpPr>
        <p:spPr>
          <a:xfrm>
            <a:off x="1962150" y="5265737"/>
            <a:ext cx="14573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PÉTILLANT</a:t>
            </a:r>
            <a:endParaRPr sz="1400" b="0" i="0" u="none" strike="noStrike" cap="none">
              <a:solidFill>
                <a:srgbClr val="000000"/>
              </a:solidFill>
              <a:latin typeface="Arial"/>
              <a:ea typeface="Arial"/>
              <a:cs typeface="Arial"/>
              <a:sym typeface="Arial"/>
            </a:endParaRPr>
          </a:p>
        </p:txBody>
      </p:sp>
      <p:sp>
        <p:nvSpPr>
          <p:cNvPr id="214" name="Google Shape;214;p14"/>
          <p:cNvSpPr txBox="1"/>
          <p:nvPr/>
        </p:nvSpPr>
        <p:spPr>
          <a:xfrm>
            <a:off x="2457450" y="4930775"/>
            <a:ext cx="11604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SOYEUX</a:t>
            </a:r>
            <a:endParaRPr sz="1400" b="0" i="0" u="none" strike="noStrike" cap="none">
              <a:solidFill>
                <a:srgbClr val="000000"/>
              </a:solidFill>
              <a:latin typeface="Arial"/>
              <a:ea typeface="Arial"/>
              <a:cs typeface="Arial"/>
              <a:sym typeface="Arial"/>
            </a:endParaRPr>
          </a:p>
        </p:txBody>
      </p:sp>
      <p:sp>
        <p:nvSpPr>
          <p:cNvPr id="215" name="Google Shape;215;p14"/>
          <p:cNvSpPr txBox="1"/>
          <p:nvPr/>
        </p:nvSpPr>
        <p:spPr>
          <a:xfrm>
            <a:off x="574675" y="5722937"/>
            <a:ext cx="10445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BLANC</a:t>
            </a:r>
            <a:endParaRPr sz="1400" b="0" i="0" u="none" strike="noStrike" cap="none">
              <a:solidFill>
                <a:srgbClr val="000000"/>
              </a:solidFill>
              <a:latin typeface="Arial"/>
              <a:ea typeface="Arial"/>
              <a:cs typeface="Arial"/>
              <a:sym typeface="Arial"/>
            </a:endParaRPr>
          </a:p>
        </p:txBody>
      </p:sp>
      <p:sp>
        <p:nvSpPr>
          <p:cNvPr id="216" name="Google Shape;216;p14"/>
          <p:cNvSpPr txBox="1"/>
          <p:nvPr/>
        </p:nvSpPr>
        <p:spPr>
          <a:xfrm>
            <a:off x="1631950" y="5754687"/>
            <a:ext cx="11890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GLACIAL</a:t>
            </a:r>
            <a:endParaRPr sz="1400" b="0" i="0" u="none" strike="noStrike" cap="none">
              <a:solidFill>
                <a:srgbClr val="000000"/>
              </a:solidFill>
              <a:latin typeface="Arial"/>
              <a:ea typeface="Arial"/>
              <a:cs typeface="Arial"/>
              <a:sym typeface="Arial"/>
            </a:endParaRPr>
          </a:p>
        </p:txBody>
      </p:sp>
      <p:sp>
        <p:nvSpPr>
          <p:cNvPr id="217" name="Google Shape;217;p14"/>
          <p:cNvSpPr txBox="1"/>
          <p:nvPr/>
        </p:nvSpPr>
        <p:spPr>
          <a:xfrm>
            <a:off x="3360737" y="2952750"/>
            <a:ext cx="8318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FORT</a:t>
            </a:r>
            <a:endParaRPr sz="1400" b="0" i="0" u="none" strike="noStrike" cap="none">
              <a:solidFill>
                <a:srgbClr val="000000"/>
              </a:solidFill>
              <a:latin typeface="Arial"/>
              <a:ea typeface="Arial"/>
              <a:cs typeface="Arial"/>
              <a:sym typeface="Arial"/>
            </a:endParaRPr>
          </a:p>
        </p:txBody>
      </p:sp>
      <p:sp>
        <p:nvSpPr>
          <p:cNvPr id="218" name="Google Shape;218;p14"/>
          <p:cNvSpPr txBox="1"/>
          <p:nvPr/>
        </p:nvSpPr>
        <p:spPr>
          <a:xfrm>
            <a:off x="287337" y="5484812"/>
            <a:ext cx="1044575"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400"/>
              <a:buFont typeface="Raleway"/>
              <a:buNone/>
            </a:pPr>
            <a:r>
              <a:rPr lang="en-US" sz="1400" b="0" i="0" u="none" strike="noStrike" cap="none">
                <a:solidFill>
                  <a:srgbClr val="7F7F7F"/>
                </a:solidFill>
                <a:latin typeface="Raleway"/>
                <a:ea typeface="Raleway"/>
                <a:cs typeface="Raleway"/>
                <a:sym typeface="Raleway"/>
              </a:rPr>
              <a:t>PLAISANT</a:t>
            </a:r>
            <a:endParaRPr sz="1400" b="0" i="0" u="none" strike="noStrike" cap="none">
              <a:solidFill>
                <a:srgbClr val="000000"/>
              </a:solidFill>
              <a:latin typeface="Arial"/>
              <a:ea typeface="Arial"/>
              <a:cs typeface="Arial"/>
              <a:sym typeface="Arial"/>
            </a:endParaRPr>
          </a:p>
        </p:txBody>
      </p:sp>
      <p:sp>
        <p:nvSpPr>
          <p:cNvPr id="219" name="Google Shape;219;p14"/>
          <p:cNvSpPr txBox="1"/>
          <p:nvPr/>
        </p:nvSpPr>
        <p:spPr>
          <a:xfrm>
            <a:off x="3573462" y="2544762"/>
            <a:ext cx="104298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TIÈDE</a:t>
            </a:r>
            <a:endParaRPr sz="1400" b="0" i="0" u="none" strike="noStrike" cap="none">
              <a:solidFill>
                <a:srgbClr val="000000"/>
              </a:solidFill>
              <a:latin typeface="Arial"/>
              <a:ea typeface="Arial"/>
              <a:cs typeface="Arial"/>
              <a:sym typeface="Arial"/>
            </a:endParaRPr>
          </a:p>
        </p:txBody>
      </p:sp>
      <p:sp>
        <p:nvSpPr>
          <p:cNvPr id="220" name="Google Shape;220;p14"/>
          <p:cNvSpPr txBox="1"/>
          <p:nvPr/>
        </p:nvSpPr>
        <p:spPr>
          <a:xfrm>
            <a:off x="358775" y="3956050"/>
            <a:ext cx="7953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9B83"/>
              </a:buClr>
              <a:buSzPts val="1800"/>
              <a:buFont typeface="Raleway"/>
              <a:buNone/>
            </a:pPr>
            <a:r>
              <a:rPr lang="en-US" sz="1800" b="0" i="0" u="none" strike="noStrike" cap="none">
                <a:solidFill>
                  <a:srgbClr val="1D9B83"/>
                </a:solidFill>
                <a:latin typeface="Raleway"/>
                <a:ea typeface="Raleway"/>
                <a:cs typeface="Raleway"/>
                <a:sym typeface="Raleway"/>
              </a:rPr>
              <a:t>VERT</a:t>
            </a:r>
            <a:endParaRPr sz="1400" b="0" i="0" u="none" strike="noStrike" cap="none">
              <a:solidFill>
                <a:srgbClr val="000000"/>
              </a:solidFill>
              <a:latin typeface="Arial"/>
              <a:ea typeface="Arial"/>
              <a:cs typeface="Arial"/>
              <a:sym typeface="Arial"/>
            </a:endParaRPr>
          </a:p>
        </p:txBody>
      </p:sp>
      <p:sp>
        <p:nvSpPr>
          <p:cNvPr id="221" name="Google Shape;221;p14"/>
          <p:cNvSpPr txBox="1"/>
          <p:nvPr/>
        </p:nvSpPr>
        <p:spPr>
          <a:xfrm>
            <a:off x="2862262" y="5594350"/>
            <a:ext cx="16557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800"/>
              <a:buFont typeface="Raleway"/>
              <a:buNone/>
            </a:pPr>
            <a:r>
              <a:rPr lang="en-US" sz="1800" b="0" i="0" u="none" strike="noStrike" cap="none">
                <a:solidFill>
                  <a:srgbClr val="FF6F48"/>
                </a:solidFill>
                <a:latin typeface="Raleway"/>
                <a:ea typeface="Raleway"/>
                <a:cs typeface="Raleway"/>
                <a:sym typeface="Raleway"/>
              </a:rPr>
              <a:t>DÉGOUTANT</a:t>
            </a:r>
            <a:endParaRPr sz="1400" b="0" i="0" u="none" strike="noStrike" cap="none">
              <a:solidFill>
                <a:srgbClr val="000000"/>
              </a:solidFill>
              <a:latin typeface="Arial"/>
              <a:ea typeface="Arial"/>
              <a:cs typeface="Arial"/>
              <a:sym typeface="Arial"/>
            </a:endParaRPr>
          </a:p>
        </p:txBody>
      </p:sp>
      <p:sp>
        <p:nvSpPr>
          <p:cNvPr id="222" name="Google Shape;222;p14"/>
          <p:cNvSpPr txBox="1"/>
          <p:nvPr/>
        </p:nvSpPr>
        <p:spPr>
          <a:xfrm>
            <a:off x="1538287" y="2519362"/>
            <a:ext cx="96678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LISSE</a:t>
            </a:r>
            <a:endParaRPr sz="1400" b="0" i="0" u="none" strike="noStrike" cap="none">
              <a:solidFill>
                <a:srgbClr val="000000"/>
              </a:solidFill>
              <a:latin typeface="Arial"/>
              <a:ea typeface="Arial"/>
              <a:cs typeface="Arial"/>
              <a:sym typeface="Arial"/>
            </a:endParaRPr>
          </a:p>
        </p:txBody>
      </p:sp>
      <p:sp>
        <p:nvSpPr>
          <p:cNvPr id="223" name="Google Shape;223;p14"/>
          <p:cNvSpPr txBox="1"/>
          <p:nvPr/>
        </p:nvSpPr>
        <p:spPr>
          <a:xfrm>
            <a:off x="2352675" y="2454275"/>
            <a:ext cx="1655762"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600"/>
              <a:buFont typeface="Raleway"/>
              <a:buNone/>
            </a:pPr>
            <a:r>
              <a:rPr lang="en-US" sz="1600" b="0" i="0" u="none" strike="noStrike" cap="none">
                <a:solidFill>
                  <a:srgbClr val="FFCC00"/>
                </a:solidFill>
                <a:latin typeface="Raleway"/>
                <a:ea typeface="Raleway"/>
                <a:cs typeface="Raleway"/>
                <a:sym typeface="Raleway"/>
              </a:rPr>
              <a:t>CROQUANT</a:t>
            </a:r>
            <a:endParaRPr sz="1400" b="0" i="0" u="none" strike="noStrike" cap="none">
              <a:solidFill>
                <a:srgbClr val="000000"/>
              </a:solidFill>
              <a:latin typeface="Arial"/>
              <a:ea typeface="Arial"/>
              <a:cs typeface="Arial"/>
              <a:sym typeface="Arial"/>
            </a:endParaRPr>
          </a:p>
        </p:txBody>
      </p:sp>
      <p:sp>
        <p:nvSpPr>
          <p:cNvPr id="224" name="Google Shape;224;p14"/>
          <p:cNvSpPr txBox="1"/>
          <p:nvPr/>
        </p:nvSpPr>
        <p:spPr>
          <a:xfrm>
            <a:off x="2811462" y="5951537"/>
            <a:ext cx="11969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800"/>
              <a:buFont typeface="Raleway"/>
              <a:buNone/>
            </a:pPr>
            <a:r>
              <a:rPr lang="en-US" sz="1800" b="0" i="0" u="none" strike="noStrike" cap="none">
                <a:solidFill>
                  <a:srgbClr val="E30840"/>
                </a:solidFill>
                <a:latin typeface="Raleway"/>
                <a:ea typeface="Raleway"/>
                <a:cs typeface="Raleway"/>
                <a:sym typeface="Raleway"/>
              </a:rPr>
              <a:t>ÇA SENT</a:t>
            </a:r>
            <a:endParaRPr sz="1400" b="0" i="0" u="none" strike="noStrike" cap="none">
              <a:solidFill>
                <a:srgbClr val="000000"/>
              </a:solidFill>
              <a:latin typeface="Arial"/>
              <a:ea typeface="Arial"/>
              <a:cs typeface="Arial"/>
              <a:sym typeface="Arial"/>
            </a:endParaRPr>
          </a:p>
        </p:txBody>
      </p:sp>
      <p:sp>
        <p:nvSpPr>
          <p:cNvPr id="225" name="Google Shape;225;p14"/>
          <p:cNvSpPr txBox="1"/>
          <p:nvPr/>
        </p:nvSpPr>
        <p:spPr>
          <a:xfrm>
            <a:off x="1066800" y="6100762"/>
            <a:ext cx="1357312" cy="306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400"/>
              <a:buFont typeface="Raleway"/>
              <a:buNone/>
            </a:pPr>
            <a:r>
              <a:rPr lang="en-US" sz="1400" b="0" i="0" u="none" strike="noStrike" cap="none">
                <a:solidFill>
                  <a:srgbClr val="FF6F48"/>
                </a:solidFill>
                <a:latin typeface="Raleway"/>
                <a:ea typeface="Raleway"/>
                <a:cs typeface="Raleway"/>
                <a:sym typeface="Raleway"/>
              </a:rPr>
              <a:t>FILANDREUX</a:t>
            </a:r>
            <a:endParaRPr sz="1400" b="0" i="0" u="none" strike="noStrike" cap="none">
              <a:solidFill>
                <a:srgbClr val="000000"/>
              </a:solidFill>
              <a:latin typeface="Arial"/>
              <a:ea typeface="Arial"/>
              <a:cs typeface="Arial"/>
              <a:sym typeface="Arial"/>
            </a:endParaRPr>
          </a:p>
        </p:txBody>
      </p:sp>
      <p:sp>
        <p:nvSpPr>
          <p:cNvPr id="226" name="Google Shape;226;p14"/>
          <p:cNvSpPr txBox="1"/>
          <p:nvPr/>
        </p:nvSpPr>
        <p:spPr>
          <a:xfrm>
            <a:off x="3422650" y="5297487"/>
            <a:ext cx="1270000" cy="339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600"/>
              <a:buFont typeface="Raleway"/>
              <a:buNone/>
            </a:pPr>
            <a:r>
              <a:rPr lang="en-US" sz="1600" b="0" i="0" u="none" strike="noStrike" cap="none">
                <a:solidFill>
                  <a:srgbClr val="7F7F7F"/>
                </a:solidFill>
                <a:latin typeface="Raleway"/>
                <a:ea typeface="Raleway"/>
                <a:cs typeface="Raleway"/>
                <a:sym typeface="Raleway"/>
              </a:rPr>
              <a:t>LA TERRE</a:t>
            </a:r>
            <a:endParaRPr sz="1400" b="0" i="0" u="none" strike="noStrike" cap="none">
              <a:solidFill>
                <a:srgbClr val="000000"/>
              </a:solidFill>
              <a:latin typeface="Arial"/>
              <a:ea typeface="Arial"/>
              <a:cs typeface="Arial"/>
              <a:sym typeface="Arial"/>
            </a:endParaRPr>
          </a:p>
        </p:txBody>
      </p:sp>
      <p:sp>
        <p:nvSpPr>
          <p:cNvPr id="227" name="Google Shape;227;p14"/>
          <p:cNvSpPr txBox="1"/>
          <p:nvPr/>
        </p:nvSpPr>
        <p:spPr>
          <a:xfrm>
            <a:off x="395287" y="2241550"/>
            <a:ext cx="9366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800"/>
              <a:buFont typeface="Raleway"/>
              <a:buNone/>
            </a:pPr>
            <a:r>
              <a:rPr lang="en-US" sz="1800" b="0" i="0" u="none" strike="noStrike" cap="none">
                <a:solidFill>
                  <a:srgbClr val="E30840"/>
                </a:solidFill>
                <a:latin typeface="Raleway"/>
                <a:ea typeface="Raleway"/>
                <a:cs typeface="Raleway"/>
                <a:sym typeface="Raleway"/>
              </a:rPr>
              <a:t> ROND</a:t>
            </a:r>
            <a:endParaRPr sz="1400" b="0" i="0" u="none" strike="noStrike" cap="none">
              <a:solidFill>
                <a:srgbClr val="000000"/>
              </a:solidFill>
              <a:latin typeface="Arial"/>
              <a:ea typeface="Arial"/>
              <a:cs typeface="Arial"/>
              <a:sym typeface="Arial"/>
            </a:endParaRPr>
          </a:p>
        </p:txBody>
      </p:sp>
      <p:sp>
        <p:nvSpPr>
          <p:cNvPr id="228" name="Google Shape;228;p14"/>
          <p:cNvSpPr txBox="1"/>
          <p:nvPr/>
        </p:nvSpPr>
        <p:spPr>
          <a:xfrm>
            <a:off x="1795462" y="2166937"/>
            <a:ext cx="9842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800"/>
              <a:buFont typeface="Raleway"/>
              <a:buNone/>
            </a:pPr>
            <a:r>
              <a:rPr lang="en-US" sz="1800" b="0" i="0" u="none" strike="noStrike" cap="none">
                <a:solidFill>
                  <a:srgbClr val="E30840"/>
                </a:solidFill>
                <a:latin typeface="Raleway"/>
                <a:ea typeface="Raleway"/>
                <a:cs typeface="Raleway"/>
                <a:sym typeface="Raleway"/>
              </a:rPr>
              <a:t>UMAMI</a:t>
            </a:r>
            <a:endParaRPr sz="1400" b="0" i="0" u="none" strike="noStrike" cap="none">
              <a:solidFill>
                <a:srgbClr val="000000"/>
              </a:solidFill>
              <a:latin typeface="Arial"/>
              <a:ea typeface="Arial"/>
              <a:cs typeface="Arial"/>
              <a:sym typeface="Arial"/>
            </a:endParaRPr>
          </a:p>
        </p:txBody>
      </p:sp>
      <p:sp>
        <p:nvSpPr>
          <p:cNvPr id="229" name="Google Shape;229;p14"/>
          <p:cNvSpPr txBox="1"/>
          <p:nvPr/>
        </p:nvSpPr>
        <p:spPr>
          <a:xfrm>
            <a:off x="2097087" y="3970337"/>
            <a:ext cx="11604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800"/>
              <a:buFont typeface="Raleway"/>
              <a:buNone/>
            </a:pPr>
            <a:r>
              <a:rPr lang="en-US" sz="1800" b="0" i="0" u="none" strike="noStrike" cap="none">
                <a:solidFill>
                  <a:srgbClr val="FFCC00"/>
                </a:solidFill>
                <a:latin typeface="Raleway"/>
                <a:ea typeface="Raleway"/>
                <a:cs typeface="Raleway"/>
                <a:sym typeface="Raleway"/>
              </a:rPr>
              <a:t>HUMIDE</a:t>
            </a:r>
            <a:endParaRPr sz="1400" b="0" i="0" u="none" strike="noStrike" cap="none">
              <a:solidFill>
                <a:srgbClr val="000000"/>
              </a:solidFill>
              <a:latin typeface="Arial"/>
              <a:ea typeface="Arial"/>
              <a:cs typeface="Arial"/>
              <a:sym typeface="Arial"/>
            </a:endParaRPr>
          </a:p>
        </p:txBody>
      </p:sp>
      <p:sp>
        <p:nvSpPr>
          <p:cNvPr id="230" name="Google Shape;230;p14"/>
          <p:cNvSpPr txBox="1"/>
          <p:nvPr/>
        </p:nvSpPr>
        <p:spPr>
          <a:xfrm>
            <a:off x="757237" y="1998662"/>
            <a:ext cx="1020762"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200"/>
              <a:buFont typeface="Raleway"/>
              <a:buNone/>
            </a:pPr>
            <a:r>
              <a:rPr lang="en-US" sz="1200" b="0" i="0" u="none" strike="noStrike" cap="none">
                <a:solidFill>
                  <a:srgbClr val="FFCC00"/>
                </a:solidFill>
                <a:latin typeface="Raleway"/>
                <a:ea typeface="Raleway"/>
                <a:cs typeface="Raleway"/>
                <a:sym typeface="Raleway"/>
              </a:rPr>
              <a:t>MOELLEUX</a:t>
            </a:r>
            <a:endParaRPr sz="1400" b="0" i="0" u="none" strike="noStrike" cap="none">
              <a:solidFill>
                <a:srgbClr val="000000"/>
              </a:solidFill>
              <a:latin typeface="Arial"/>
              <a:ea typeface="Arial"/>
              <a:cs typeface="Arial"/>
              <a:sym typeface="Arial"/>
            </a:endParaRPr>
          </a:p>
        </p:txBody>
      </p:sp>
      <p:sp>
        <p:nvSpPr>
          <p:cNvPr id="231" name="Google Shape;231;p14"/>
          <p:cNvSpPr txBox="1"/>
          <p:nvPr/>
        </p:nvSpPr>
        <p:spPr>
          <a:xfrm>
            <a:off x="3146425" y="3973512"/>
            <a:ext cx="1279525"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400"/>
              <a:buFont typeface="Raleway"/>
              <a:buNone/>
            </a:pPr>
            <a:r>
              <a:rPr lang="en-US" sz="1400" b="0" i="0" u="none" strike="noStrike" cap="none">
                <a:solidFill>
                  <a:srgbClr val="7F7F7F"/>
                </a:solidFill>
                <a:latin typeface="Raleway"/>
                <a:ea typeface="Raleway"/>
                <a:cs typeface="Raleway"/>
                <a:sym typeface="Raleway"/>
              </a:rPr>
              <a:t>GRANULEUX </a:t>
            </a:r>
            <a:endParaRPr sz="1400" b="0" i="0" u="none" strike="noStrike" cap="none">
              <a:solidFill>
                <a:srgbClr val="000000"/>
              </a:solidFill>
              <a:latin typeface="Arial"/>
              <a:ea typeface="Arial"/>
              <a:cs typeface="Arial"/>
              <a:sym typeface="Arial"/>
            </a:endParaRPr>
          </a:p>
        </p:txBody>
      </p:sp>
      <p:sp>
        <p:nvSpPr>
          <p:cNvPr id="232" name="Google Shape;232;p14"/>
          <p:cNvSpPr txBox="1"/>
          <p:nvPr/>
        </p:nvSpPr>
        <p:spPr>
          <a:xfrm>
            <a:off x="287337" y="2597150"/>
            <a:ext cx="124777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600"/>
              <a:buFont typeface="Raleway"/>
              <a:buNone/>
            </a:pPr>
            <a:r>
              <a:rPr lang="en-US" sz="1600" b="0" i="0" u="none" strike="noStrike" cap="none">
                <a:solidFill>
                  <a:srgbClr val="7F7F7F"/>
                </a:solidFill>
                <a:latin typeface="Raleway"/>
                <a:ea typeface="Raleway"/>
                <a:cs typeface="Raleway"/>
                <a:sym typeface="Raleway"/>
              </a:rPr>
              <a:t>DÉLICIEUX</a:t>
            </a:r>
            <a:endParaRPr sz="1400" b="0" i="0" u="none" strike="noStrike" cap="none">
              <a:solidFill>
                <a:srgbClr val="000000"/>
              </a:solidFill>
              <a:latin typeface="Arial"/>
              <a:ea typeface="Arial"/>
              <a:cs typeface="Arial"/>
              <a:sym typeface="Arial"/>
            </a:endParaRPr>
          </a:p>
        </p:txBody>
      </p:sp>
      <p:sp>
        <p:nvSpPr>
          <p:cNvPr id="233" name="Google Shape;233;p14"/>
          <p:cNvSpPr txBox="1"/>
          <p:nvPr/>
        </p:nvSpPr>
        <p:spPr>
          <a:xfrm>
            <a:off x="1708150" y="3487737"/>
            <a:ext cx="13144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Raleway"/>
              <a:buNone/>
            </a:pPr>
            <a:r>
              <a:rPr lang="en-US" sz="1800" b="0" i="0" u="none" strike="noStrike" cap="none">
                <a:solidFill>
                  <a:srgbClr val="7F7F7F"/>
                </a:solidFill>
                <a:latin typeface="Raleway"/>
                <a:ea typeface="Raleway"/>
                <a:cs typeface="Raleway"/>
                <a:sym typeface="Raleway"/>
              </a:rPr>
              <a:t>SALÉ</a:t>
            </a:r>
            <a:endParaRPr sz="1400" b="0" i="0" u="none" strike="noStrike" cap="none">
              <a:solidFill>
                <a:srgbClr val="000000"/>
              </a:solidFill>
              <a:latin typeface="Arial"/>
              <a:ea typeface="Arial"/>
              <a:cs typeface="Arial"/>
              <a:sym typeface="Arial"/>
            </a:endParaRPr>
          </a:p>
        </p:txBody>
      </p:sp>
      <p:sp>
        <p:nvSpPr>
          <p:cNvPr id="234" name="Google Shape;234;p14"/>
          <p:cNvSpPr txBox="1"/>
          <p:nvPr/>
        </p:nvSpPr>
        <p:spPr>
          <a:xfrm>
            <a:off x="2800350" y="2122487"/>
            <a:ext cx="174625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600"/>
              <a:buFont typeface="Raleway"/>
              <a:buNone/>
            </a:pPr>
            <a:r>
              <a:rPr lang="en-US" sz="1600" b="0" i="0" u="none" strike="noStrike" cap="none">
                <a:solidFill>
                  <a:srgbClr val="E30840"/>
                </a:solidFill>
                <a:latin typeface="Raleway"/>
                <a:ea typeface="Raleway"/>
                <a:cs typeface="Raleway"/>
                <a:sym typeface="Raleway"/>
              </a:rPr>
              <a:t>AROMATIQUE</a:t>
            </a:r>
            <a:endParaRPr sz="1400" b="0" i="0" u="none" strike="noStrike" cap="none">
              <a:solidFill>
                <a:srgbClr val="000000"/>
              </a:solidFill>
              <a:latin typeface="Arial"/>
              <a:ea typeface="Arial"/>
              <a:cs typeface="Arial"/>
              <a:sym typeface="Arial"/>
            </a:endParaRPr>
          </a:p>
        </p:txBody>
      </p:sp>
      <p:sp>
        <p:nvSpPr>
          <p:cNvPr id="235" name="Google Shape;235;p14"/>
          <p:cNvSpPr txBox="1"/>
          <p:nvPr/>
        </p:nvSpPr>
        <p:spPr>
          <a:xfrm>
            <a:off x="1039812" y="4937125"/>
            <a:ext cx="13239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A7A0"/>
              </a:buClr>
              <a:buSzPts val="1800"/>
              <a:buFont typeface="Raleway"/>
              <a:buNone/>
            </a:pPr>
            <a:r>
              <a:rPr lang="en-US" sz="1800" b="0" i="0" u="none" strike="noStrike" cap="none">
                <a:solidFill>
                  <a:srgbClr val="11A7A0"/>
                </a:solidFill>
                <a:latin typeface="Raleway"/>
                <a:ea typeface="Raleway"/>
                <a:cs typeface="Raleway"/>
                <a:sym typeface="Raleway"/>
              </a:rPr>
              <a:t>CASSANT</a:t>
            </a:r>
            <a:endParaRPr sz="1400" b="0" i="0" u="none" strike="noStrike" cap="none">
              <a:solidFill>
                <a:srgbClr val="000000"/>
              </a:solidFill>
              <a:latin typeface="Arial"/>
              <a:ea typeface="Arial"/>
              <a:cs typeface="Arial"/>
              <a:sym typeface="Arial"/>
            </a:endParaRPr>
          </a:p>
        </p:txBody>
      </p:sp>
      <p:sp>
        <p:nvSpPr>
          <p:cNvPr id="236" name="Google Shape;236;p14"/>
          <p:cNvSpPr txBox="1"/>
          <p:nvPr/>
        </p:nvSpPr>
        <p:spPr>
          <a:xfrm>
            <a:off x="611187" y="5195887"/>
            <a:ext cx="106362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600"/>
              <a:buFont typeface="Raleway"/>
              <a:buNone/>
            </a:pPr>
            <a:r>
              <a:rPr lang="en-US" sz="1600" b="0" i="0" u="none" strike="noStrike" cap="none">
                <a:solidFill>
                  <a:srgbClr val="FFCC00"/>
                </a:solidFill>
                <a:latin typeface="Raleway"/>
                <a:ea typeface="Raleway"/>
                <a:cs typeface="Raleway"/>
                <a:sym typeface="Raleway"/>
              </a:rPr>
              <a:t>LIQUIDE</a:t>
            </a:r>
            <a:endParaRPr sz="1400" b="0" i="0" u="none" strike="noStrike" cap="none">
              <a:solidFill>
                <a:srgbClr val="000000"/>
              </a:solidFill>
              <a:latin typeface="Arial"/>
              <a:ea typeface="Arial"/>
              <a:cs typeface="Arial"/>
              <a:sym typeface="Arial"/>
            </a:endParaRPr>
          </a:p>
        </p:txBody>
      </p:sp>
      <p:sp>
        <p:nvSpPr>
          <p:cNvPr id="237" name="Google Shape;237;p14"/>
          <p:cNvSpPr txBox="1"/>
          <p:nvPr/>
        </p:nvSpPr>
        <p:spPr>
          <a:xfrm>
            <a:off x="525462" y="6256337"/>
            <a:ext cx="8921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9B83"/>
              </a:buClr>
              <a:buSzPts val="1800"/>
              <a:buFont typeface="Raleway"/>
              <a:buNone/>
            </a:pPr>
            <a:r>
              <a:rPr lang="en-US" sz="1800" b="0" i="0" u="none" strike="noStrike" cap="none">
                <a:solidFill>
                  <a:srgbClr val="1D9B83"/>
                </a:solidFill>
                <a:latin typeface="Raleway"/>
                <a:ea typeface="Raleway"/>
                <a:cs typeface="Raleway"/>
                <a:sym typeface="Raleway"/>
              </a:rPr>
              <a:t>GRAS</a:t>
            </a:r>
            <a:endParaRPr sz="1400" b="0" i="0" u="none" strike="noStrike" cap="none">
              <a:solidFill>
                <a:srgbClr val="000000"/>
              </a:solidFill>
              <a:latin typeface="Arial"/>
              <a:ea typeface="Arial"/>
              <a:cs typeface="Arial"/>
              <a:sym typeface="Arial"/>
            </a:endParaRPr>
          </a:p>
        </p:txBody>
      </p:sp>
      <p:sp>
        <p:nvSpPr>
          <p:cNvPr id="238" name="Google Shape;238;p14"/>
          <p:cNvSpPr txBox="1"/>
          <p:nvPr/>
        </p:nvSpPr>
        <p:spPr>
          <a:xfrm>
            <a:off x="1314449" y="5528468"/>
            <a:ext cx="133350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840"/>
              </a:buClr>
              <a:buSzPts val="1600"/>
              <a:buFont typeface="Raleway"/>
              <a:buNone/>
            </a:pPr>
            <a:r>
              <a:rPr lang="en-US" sz="1600" b="0" i="0" u="none" strike="noStrike" cap="none">
                <a:solidFill>
                  <a:srgbClr val="E30840"/>
                </a:solidFill>
                <a:latin typeface="Raleway"/>
                <a:ea typeface="Raleway"/>
                <a:cs typeface="Raleway"/>
                <a:sym typeface="Raleway"/>
              </a:rPr>
              <a:t>FRIPPÉ</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1400"/>
              <a:buFont typeface="Comfortaa"/>
              <a:buNone/>
            </a:pPr>
            <a:r>
              <a:rPr lang="en-US" sz="2000"/>
              <a:t>MODULE D : </a:t>
            </a:r>
            <a:br>
              <a:rPr lang="en-US" sz="2000"/>
            </a:br>
            <a:r>
              <a:rPr lang="en-US" sz="2000" b="0" i="0" u="none">
                <a:solidFill>
                  <a:srgbClr val="FF5D61"/>
                </a:solidFill>
                <a:latin typeface="Comfortaa"/>
                <a:ea typeface="Comfortaa"/>
                <a:cs typeface="Comfortaa"/>
                <a:sym typeface="Comfortaa"/>
              </a:rPr>
              <a:t>DES REPAS ÉQUILIBRÉS AU JUSTE PRIX</a:t>
            </a:r>
            <a:endParaRPr sz="2000"/>
          </a:p>
        </p:txBody>
      </p:sp>
      <p:sp>
        <p:nvSpPr>
          <p:cNvPr id="283" name="Google Shape;283;p16"/>
          <p:cNvSpPr txBox="1">
            <a:spLocks noGrp="1"/>
          </p:cNvSpPr>
          <p:nvPr>
            <p:ph type="body" idx="1"/>
          </p:nvPr>
        </p:nvSpPr>
        <p:spPr>
          <a:xfrm>
            <a:off x="467542" y="2133600"/>
            <a:ext cx="3418657" cy="4319588"/>
          </a:xfrm>
          <a:prstGeom prst="rect">
            <a:avLst/>
          </a:prstGeom>
          <a:noFill/>
          <a:ln>
            <a:noFill/>
          </a:ln>
        </p:spPr>
        <p:txBody>
          <a:bodyPr spcFirstLastPara="1" wrap="square" lIns="91425" tIns="45700" rIns="91425" bIns="45700" anchor="t" anchorCtr="0">
            <a:noAutofit/>
          </a:bodyPr>
          <a:lstStyle/>
          <a:p>
            <a:pPr marL="0" marR="0" lvl="0" indent="-6350" algn="just"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Cette formation d’une journée concerne en priorité les pro-fessionnels de la cuisine, les parents, les élus. En fonction du nombre de places restantes, on y accueille aussi les autres profes-sionnels.</a:t>
            </a:r>
            <a:endParaRPr/>
          </a:p>
          <a:p>
            <a:pPr marL="0" marR="0" lvl="0" indent="0" algn="just" rtl="0">
              <a:lnSpc>
                <a:spcPct val="100000"/>
              </a:lnSpc>
              <a:spcBef>
                <a:spcPts val="0"/>
              </a:spcBef>
              <a:spcAft>
                <a:spcPts val="0"/>
              </a:spcAft>
              <a:buNone/>
            </a:pPr>
            <a:endParaRPr sz="1700" b="0" i="0" u="none" strike="noStrike" cap="none">
              <a:solidFill>
                <a:srgbClr val="7F7F7F"/>
              </a:solidFill>
              <a:latin typeface="Raleway"/>
              <a:ea typeface="Raleway"/>
              <a:cs typeface="Raleway"/>
              <a:sym typeface="Raleway"/>
            </a:endParaRPr>
          </a:p>
          <a:p>
            <a:pPr marL="0" marR="0" lvl="0" indent="-63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Nous travaillons sur les qualités nutritionnelle et environnementale des repas servis. L’intervenant est le coordonnateur.</a:t>
            </a:r>
            <a:endParaRPr sz="1700" b="0" i="0" u="none" strike="noStrike" cap="none">
              <a:solidFill>
                <a:srgbClr val="7F7F7F"/>
              </a:solidFill>
              <a:latin typeface="Raleway"/>
              <a:ea typeface="Raleway"/>
              <a:cs typeface="Raleway"/>
              <a:sym typeface="Raleway"/>
            </a:endParaRPr>
          </a:p>
          <a:p>
            <a:pPr marL="0" marR="0" lvl="0" indent="-63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À l’issue de ce module, les participants connaissent le cadre lé-gal qui s’applique en restauration scolaire, sur la qualité nutritionnelle et environnementale des repas servis. </a:t>
            </a:r>
            <a:endParaRPr sz="1700" b="0" i="0" u="none" strike="noStrike" cap="none">
              <a:solidFill>
                <a:srgbClr val="7F7F7F"/>
              </a:solidFill>
              <a:latin typeface="Raleway"/>
              <a:ea typeface="Raleway"/>
              <a:cs typeface="Raleway"/>
              <a:sym typeface="Raleway"/>
            </a:endParaRPr>
          </a:p>
          <a:p>
            <a:pPr marL="457200" marR="0" lvl="0" indent="-228600" algn="l" rtl="0">
              <a:lnSpc>
                <a:spcPct val="90000"/>
              </a:lnSpc>
              <a:spcBef>
                <a:spcPts val="750"/>
              </a:spcBef>
              <a:spcAft>
                <a:spcPts val="0"/>
              </a:spcAft>
              <a:buClr>
                <a:srgbClr val="7F7F7F"/>
              </a:buClr>
              <a:buSzPts val="1700"/>
              <a:buFont typeface="Arial"/>
              <a:buNone/>
            </a:pPr>
            <a:endParaRPr sz="1700" b="0" i="0" u="none" strike="noStrike" cap="none">
              <a:solidFill>
                <a:srgbClr val="7F7F7F"/>
              </a:solidFill>
              <a:latin typeface="Raleway"/>
              <a:ea typeface="Raleway"/>
              <a:cs typeface="Raleway"/>
              <a:sym typeface="Raleway"/>
            </a:endParaRPr>
          </a:p>
        </p:txBody>
      </p:sp>
      <p:pic>
        <p:nvPicPr>
          <p:cNvPr id="284" name="Google Shape;284;p16" descr="Une image contenant table&#10;&#10;Description générée automatiquement"/>
          <p:cNvPicPr preferRelativeResize="0"/>
          <p:nvPr/>
        </p:nvPicPr>
        <p:blipFill rotWithShape="1">
          <a:blip r:embed="rId3">
            <a:alphaModFix/>
          </a:blip>
          <a:srcRect/>
          <a:stretch/>
        </p:blipFill>
        <p:spPr>
          <a:xfrm>
            <a:off x="4918967" y="2447296"/>
            <a:ext cx="3757490" cy="20719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a:solidFill>
                  <a:srgbClr val="FF5D61"/>
                </a:solidFill>
                <a:latin typeface="Comfortaa"/>
                <a:ea typeface="Comfortaa"/>
                <a:cs typeface="Comfortaa"/>
                <a:sym typeface="Comfortaa"/>
              </a:rPr>
              <a:t>MODULE E : </a:t>
            </a:r>
            <a:br>
              <a:rPr lang="en-US" sz="2000">
                <a:solidFill>
                  <a:srgbClr val="FF5D61"/>
                </a:solidFill>
                <a:latin typeface="Comfortaa"/>
                <a:ea typeface="Comfortaa"/>
                <a:cs typeface="Comfortaa"/>
                <a:sym typeface="Comfortaa"/>
              </a:rPr>
            </a:br>
            <a:r>
              <a:rPr lang="en-US" sz="2000" b="0" i="0" u="none" strike="noStrike" cap="none">
                <a:solidFill>
                  <a:srgbClr val="FF5D61"/>
                </a:solidFill>
                <a:latin typeface="Comfortaa"/>
                <a:ea typeface="Comfortaa"/>
                <a:cs typeface="Comfortaa"/>
                <a:sym typeface="Comfortaa"/>
              </a:rPr>
              <a:t>PLAISIR À LA CUISINE</a:t>
            </a:r>
            <a:endParaRPr sz="2000"/>
          </a:p>
        </p:txBody>
      </p:sp>
      <p:sp>
        <p:nvSpPr>
          <p:cNvPr id="324" name="Google Shape;324;p18"/>
          <p:cNvSpPr txBox="1">
            <a:spLocks noGrp="1"/>
          </p:cNvSpPr>
          <p:nvPr>
            <p:ph type="subTitle" idx="1"/>
          </p:nvPr>
        </p:nvSpPr>
        <p:spPr>
          <a:xfrm>
            <a:off x="4716016" y="2114202"/>
            <a:ext cx="4105275" cy="4156075"/>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Cette formation de deux jours concerne en priorité les professionnels de la cuisine. En fonction du nombre de places restantes, on y accueille aussi les autres professionnels.</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Nous travaillons sur les techniques de cuisine végétarienne (un jour) et l’utilisation des aliments de qualité (label, bio....). Les plats sont adaptés à des en-fants, à une collectivité, à la loi. Le module est animé par un cuisinier formateur.</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À l’issue de ce module, les participants ont revu ou appris des techniques de cuis-son, des viandes, des poissons, des céréa-les et des légumes secs. </a:t>
            </a:r>
            <a:endParaRPr sz="1400" b="0" i="0" u="none" strike="noStrike" cap="none">
              <a:solidFill>
                <a:srgbClr val="000000"/>
              </a:solidFill>
              <a:latin typeface="Arial"/>
              <a:ea typeface="Arial"/>
              <a:cs typeface="Arial"/>
              <a:sym typeface="Arial"/>
            </a:endParaRPr>
          </a:p>
        </p:txBody>
      </p:sp>
      <p:sp>
        <p:nvSpPr>
          <p:cNvPr id="325" name="Google Shape;325;p18"/>
          <p:cNvSpPr/>
          <p:nvPr/>
        </p:nvSpPr>
        <p:spPr>
          <a:xfrm>
            <a:off x="543069" y="2032000"/>
            <a:ext cx="2160240" cy="2160240"/>
          </a:xfrm>
          <a:prstGeom prst="ellipse">
            <a:avLst/>
          </a:prstGeom>
          <a:blipFill rotWithShape="1">
            <a:blip r:embed="rId3">
              <a:alphaModFix/>
            </a:blip>
            <a:tile tx="12700" ty="0" sx="20000" sy="20000" flip="xy" algn="ctr"/>
          </a:blipFill>
          <a:ln w="12700" cap="flat" cmpd="sng">
            <a:solidFill>
              <a:srgbClr val="BA93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6" name="Google Shape;326;p18"/>
          <p:cNvSpPr/>
          <p:nvPr/>
        </p:nvSpPr>
        <p:spPr>
          <a:xfrm>
            <a:off x="2555776" y="3266969"/>
            <a:ext cx="2016224" cy="1991246"/>
          </a:xfrm>
          <a:prstGeom prst="ellipse">
            <a:avLst/>
          </a:prstGeom>
          <a:blipFill rotWithShape="1">
            <a:blip r:embed="rId4">
              <a:alphaModFix/>
            </a:blip>
            <a:tile tx="12700" ty="0" sx="10000" sy="10000" flip="xy" algn="ctr"/>
          </a:blipFill>
          <a:ln w="12700" cap="flat" cmpd="sng">
            <a:solidFill>
              <a:srgbClr val="BA93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7" name="Google Shape;327;p18"/>
          <p:cNvSpPr/>
          <p:nvPr/>
        </p:nvSpPr>
        <p:spPr>
          <a:xfrm>
            <a:off x="628650" y="4365625"/>
            <a:ext cx="2016125" cy="1990725"/>
          </a:xfrm>
          <a:prstGeom prst="ellipse">
            <a:avLst/>
          </a:prstGeom>
          <a:blipFill rotWithShape="1">
            <a:blip r:embed="rId5">
              <a:alphaModFix/>
            </a:blip>
            <a:stretch>
              <a:fillRect/>
            </a:stretch>
          </a:blipFill>
          <a:ln w="12700" cap="flat" cmpd="sng">
            <a:solidFill>
              <a:srgbClr val="BC94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0"/>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1400"/>
              <a:buFont typeface="Comfortaa"/>
              <a:buNone/>
            </a:pPr>
            <a:r>
              <a:rPr lang="en-US" sz="2000"/>
              <a:t>MODULE F : </a:t>
            </a:r>
            <a:br>
              <a:rPr lang="en-US" sz="2000"/>
            </a:br>
            <a:r>
              <a:rPr lang="en-US" sz="2000" b="0" i="0" u="none">
                <a:solidFill>
                  <a:srgbClr val="FF5D61"/>
                </a:solidFill>
                <a:latin typeface="Comfortaa"/>
                <a:ea typeface="Comfortaa"/>
                <a:cs typeface="Comfortaa"/>
                <a:sym typeface="Comfortaa"/>
              </a:rPr>
              <a:t>SAVOIR FAIRE &amp; FAIRE SAVOIR</a:t>
            </a:r>
            <a:endParaRPr sz="2000"/>
          </a:p>
        </p:txBody>
      </p:sp>
      <p:sp>
        <p:nvSpPr>
          <p:cNvPr id="358" name="Google Shape;358;p20"/>
          <p:cNvSpPr txBox="1">
            <a:spLocks noGrp="1"/>
          </p:cNvSpPr>
          <p:nvPr>
            <p:ph type="subTitle" idx="1"/>
          </p:nvPr>
        </p:nvSpPr>
        <p:spPr>
          <a:xfrm>
            <a:off x="4572000" y="2876695"/>
            <a:ext cx="4105275" cy="3222625"/>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Cette formation concerne en priorité les élus, les professionnels du temps du repas. En fonction du nombre de places restantes, on y accueille aussi les autres professionnels.</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Nous travaillons sur la communication et la valorisation des savoir-faire développés par le service de restauration.</a:t>
            </a:r>
            <a:endParaRPr sz="1700" b="0" i="0" u="none" strike="noStrike" cap="none">
              <a:solidFill>
                <a:srgbClr val="7F7F7F"/>
              </a:solidFill>
              <a:latin typeface="Raleway"/>
              <a:ea typeface="Raleway"/>
              <a:cs typeface="Raleway"/>
              <a:sym typeface="Raleway"/>
            </a:endParaRPr>
          </a:p>
          <a:p>
            <a:pPr marL="171450" marR="0" lvl="0" indent="-1714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À l’issue de ce module, les participants repartent avec un projet de communication. </a:t>
            </a:r>
            <a:endParaRPr sz="1400" b="0" i="0" u="none" strike="noStrike" cap="none">
              <a:solidFill>
                <a:srgbClr val="000000"/>
              </a:solidFill>
              <a:latin typeface="Arial"/>
              <a:ea typeface="Arial"/>
              <a:cs typeface="Arial"/>
              <a:sym typeface="Arial"/>
            </a:endParaRPr>
          </a:p>
        </p:txBody>
      </p:sp>
      <p:pic>
        <p:nvPicPr>
          <p:cNvPr id="359" name="Google Shape;359;p20" descr="Une image contenant texte&#10;&#10;Description générée automatiquement"/>
          <p:cNvPicPr preferRelativeResize="0"/>
          <p:nvPr/>
        </p:nvPicPr>
        <p:blipFill rotWithShape="1">
          <a:blip r:embed="rId3">
            <a:alphaModFix/>
          </a:blip>
          <a:srcRect/>
          <a:stretch/>
        </p:blipFill>
        <p:spPr>
          <a:xfrm>
            <a:off x="985111" y="2161308"/>
            <a:ext cx="3025211" cy="428105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5D61"/>
              </a:buClr>
              <a:buSzPts val="1400"/>
              <a:buFont typeface="Comfortaa"/>
              <a:buNone/>
            </a:pPr>
            <a:r>
              <a:rPr lang="en-US" sz="2600" b="0" i="0" u="none">
                <a:solidFill>
                  <a:srgbClr val="FF5D61"/>
                </a:solidFill>
                <a:latin typeface="Comfortaa"/>
                <a:ea typeface="Comfortaa"/>
                <a:cs typeface="Comfortaa"/>
                <a:sym typeface="Comfortaa"/>
              </a:rPr>
              <a:t>LE BILAN</a:t>
            </a:r>
            <a:endParaRPr/>
          </a:p>
        </p:txBody>
      </p:sp>
      <p:pic>
        <p:nvPicPr>
          <p:cNvPr id="366" name="Google Shape;366;p21" descr="Une image contenant texte, jouet, graphiques vectoriels&#10;&#10;Description générée automatiquement"/>
          <p:cNvPicPr preferRelativeResize="0"/>
          <p:nvPr/>
        </p:nvPicPr>
        <p:blipFill rotWithShape="1">
          <a:blip r:embed="rId3">
            <a:alphaModFix/>
          </a:blip>
          <a:srcRect/>
          <a:stretch/>
        </p:blipFill>
        <p:spPr>
          <a:xfrm>
            <a:off x="142875" y="1403350"/>
            <a:ext cx="5183187" cy="5048250"/>
          </a:xfrm>
          <a:prstGeom prst="rect">
            <a:avLst/>
          </a:prstGeom>
          <a:noFill/>
          <a:ln>
            <a:noFill/>
          </a:ln>
        </p:spPr>
      </p:pic>
      <p:sp>
        <p:nvSpPr>
          <p:cNvPr id="367" name="Google Shape;367;p21"/>
          <p:cNvSpPr txBox="1"/>
          <p:nvPr/>
        </p:nvSpPr>
        <p:spPr>
          <a:xfrm>
            <a:off x="4427537" y="2830512"/>
            <a:ext cx="4572000" cy="11049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Cette journée clôt le programme</a:t>
            </a:r>
            <a:br>
              <a:rPr lang="en-US" sz="1500" b="0" i="0" u="none" strike="noStrike" cap="none">
                <a:solidFill>
                  <a:srgbClr val="7F7F7F"/>
                </a:solidFill>
                <a:latin typeface="Raleway"/>
                <a:ea typeface="Raleway"/>
                <a:cs typeface="Raleway"/>
                <a:sym typeface="Raleway"/>
              </a:rPr>
            </a:br>
            <a:r>
              <a:rPr lang="en-US" sz="1500" b="0" i="0" u="none" strike="noStrike" cap="none">
                <a:solidFill>
                  <a:srgbClr val="7F7F7F"/>
                </a:solidFill>
                <a:latin typeface="Raleway"/>
                <a:ea typeface="Raleway"/>
                <a:cs typeface="Raleway"/>
                <a:sym typeface="Raleway"/>
              </a:rPr>
              <a:t>Plaisir à la cantine.</a:t>
            </a:r>
            <a:endParaRPr sz="15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Tous les participants sont invités à exposer </a:t>
            </a:r>
            <a:br>
              <a:rPr lang="en-US" sz="1500" b="0" i="0" u="none" strike="noStrike" cap="none">
                <a:solidFill>
                  <a:srgbClr val="7F7F7F"/>
                </a:solidFill>
                <a:latin typeface="Raleway"/>
                <a:ea typeface="Raleway"/>
                <a:cs typeface="Raleway"/>
                <a:sym typeface="Raleway"/>
              </a:rPr>
            </a:br>
            <a:r>
              <a:rPr lang="en-US" sz="1500" b="0" i="0" u="none" strike="noStrike" cap="none">
                <a:solidFill>
                  <a:srgbClr val="7F7F7F"/>
                </a:solidFill>
                <a:latin typeface="Raleway"/>
                <a:ea typeface="Raleway"/>
                <a:cs typeface="Raleway"/>
                <a:sym typeface="Raleway"/>
              </a:rPr>
              <a:t>leur projet.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ctrTitle"/>
          </p:nvPr>
        </p:nvSpPr>
        <p:spPr>
          <a:xfrm>
            <a:off x="287337" y="692150"/>
            <a:ext cx="8280400" cy="585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2600"/>
              <a:buFont typeface="Comfortaa"/>
              <a:buNone/>
            </a:pPr>
            <a:r>
              <a:rPr lang="en-US" sz="2600" b="0" i="0" u="none">
                <a:solidFill>
                  <a:srgbClr val="FF5D61"/>
                </a:solidFill>
                <a:latin typeface="Comfortaa"/>
                <a:ea typeface="Comfortaa"/>
                <a:cs typeface="Comfortaa"/>
                <a:sym typeface="Comfortaa"/>
              </a:rPr>
              <a:t>PLAISIR À LA CANTINE, </a:t>
            </a:r>
            <a:br>
              <a:rPr lang="en-US" sz="2600" b="0" i="0" u="none">
                <a:solidFill>
                  <a:srgbClr val="FF5D61"/>
                </a:solidFill>
                <a:latin typeface="Comfortaa"/>
                <a:ea typeface="Comfortaa"/>
                <a:cs typeface="Comfortaa"/>
                <a:sym typeface="Comfortaa"/>
              </a:rPr>
            </a:br>
            <a:r>
              <a:rPr lang="en-US" sz="2600" b="0" i="0" u="none">
                <a:solidFill>
                  <a:srgbClr val="FF5D61"/>
                </a:solidFill>
                <a:latin typeface="Comfortaa"/>
                <a:ea typeface="Comfortaa"/>
                <a:cs typeface="Comfortaa"/>
                <a:sym typeface="Comfortaa"/>
              </a:rPr>
              <a:t>POURQUOI ?</a:t>
            </a:r>
            <a:endParaRPr/>
          </a:p>
        </p:txBody>
      </p:sp>
      <p:sp>
        <p:nvSpPr>
          <p:cNvPr id="49" name="Google Shape;49;p2"/>
          <p:cNvSpPr txBox="1"/>
          <p:nvPr/>
        </p:nvSpPr>
        <p:spPr>
          <a:xfrm>
            <a:off x="1042987" y="2997200"/>
            <a:ext cx="705802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700"/>
              <a:buFont typeface="Raleway"/>
              <a:buNone/>
            </a:pPr>
            <a:r>
              <a:rPr lang="en-US" sz="1700" b="1" i="0" u="none" strike="noStrike" cap="none">
                <a:solidFill>
                  <a:srgbClr val="FF5D61"/>
                </a:solidFill>
                <a:latin typeface="Raleway"/>
                <a:ea typeface="Raleway"/>
                <a:cs typeface="Raleway"/>
                <a:sym typeface="Raleway"/>
              </a:rPr>
              <a:t>Le dispositif </a:t>
            </a:r>
            <a:br>
              <a:rPr lang="en-US" sz="1700" b="1" i="0" u="none" strike="noStrike" cap="none">
                <a:solidFill>
                  <a:srgbClr val="FF5D61"/>
                </a:solidFill>
                <a:latin typeface="Raleway"/>
                <a:ea typeface="Raleway"/>
                <a:cs typeface="Raleway"/>
                <a:sym typeface="Raleway"/>
              </a:rPr>
            </a:br>
            <a:r>
              <a:rPr lang="en-US" sz="1700" b="0" i="0" u="none" strike="noStrike" cap="none">
                <a:solidFill>
                  <a:srgbClr val="7F7F7F"/>
                </a:solidFill>
                <a:latin typeface="Raleway"/>
                <a:ea typeface="Raleway"/>
                <a:cs typeface="Raleway"/>
                <a:sym typeface="Raleway"/>
              </a:rPr>
              <a:t>Plaisir à la cantine pour les écoles primaires est légitime tant les sujets de la </a:t>
            </a:r>
            <a:r>
              <a:rPr lang="en-US" sz="1700" b="1" i="0" u="none" strike="noStrike" cap="none">
                <a:solidFill>
                  <a:srgbClr val="7F7F7F"/>
                </a:solidFill>
                <a:latin typeface="Raleway"/>
                <a:ea typeface="Raleway"/>
                <a:cs typeface="Raleway"/>
                <a:sym typeface="Raleway"/>
              </a:rPr>
              <a:t>restauration collective</a:t>
            </a:r>
            <a:r>
              <a:rPr lang="en-US" sz="1700" b="0" i="0" u="none" strike="noStrike" cap="none">
                <a:solidFill>
                  <a:srgbClr val="7F7F7F"/>
                </a:solidFill>
                <a:latin typeface="Raleway"/>
                <a:ea typeface="Raleway"/>
                <a:cs typeface="Raleway"/>
                <a:sym typeface="Raleway"/>
              </a:rPr>
              <a:t>, de </a:t>
            </a:r>
            <a:r>
              <a:rPr lang="en-US" sz="1700" b="1" i="0" u="none" strike="noStrike" cap="none">
                <a:solidFill>
                  <a:srgbClr val="7F7F7F"/>
                </a:solidFill>
                <a:latin typeface="Raleway"/>
                <a:ea typeface="Raleway"/>
                <a:cs typeface="Raleway"/>
                <a:sym typeface="Raleway"/>
              </a:rPr>
              <a:t>l’éducation à l’alimentation </a:t>
            </a:r>
            <a:r>
              <a:rPr lang="en-US" sz="1700" b="0" i="0" u="none" strike="noStrike" cap="none">
                <a:solidFill>
                  <a:srgbClr val="7F7F7F"/>
                </a:solidFill>
                <a:latin typeface="Raleway"/>
                <a:ea typeface="Raleway"/>
                <a:cs typeface="Raleway"/>
                <a:sym typeface="Raleway"/>
              </a:rPr>
              <a:t>font l’objet de nombreux textes.</a:t>
            </a:r>
            <a:br>
              <a:rPr lang="en-US" sz="1700" b="0" i="0" u="none" strike="noStrike" cap="none">
                <a:solidFill>
                  <a:srgbClr val="7F7F7F"/>
                </a:solidFill>
                <a:latin typeface="Raleway"/>
                <a:ea typeface="Raleway"/>
                <a:cs typeface="Raleway"/>
                <a:sym typeface="Raleway"/>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700"/>
              <a:buFont typeface="Raleway"/>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ctrTitle"/>
          </p:nvPr>
        </p:nvSpPr>
        <p:spPr>
          <a:xfrm>
            <a:off x="287337" y="692150"/>
            <a:ext cx="8280400" cy="585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2600"/>
              <a:buFont typeface="Comfortaa"/>
              <a:buNone/>
            </a:pPr>
            <a:r>
              <a:rPr lang="en-US" sz="2600" b="0" i="0" u="none">
                <a:solidFill>
                  <a:srgbClr val="FF5D61"/>
                </a:solidFill>
                <a:latin typeface="Comfortaa"/>
                <a:ea typeface="Comfortaa"/>
                <a:cs typeface="Comfortaa"/>
                <a:sym typeface="Comfortaa"/>
              </a:rPr>
              <a:t>PLAISIR À LA CANTINE, </a:t>
            </a:r>
            <a:br>
              <a:rPr lang="en-US" sz="2600" b="0" i="0" u="none">
                <a:solidFill>
                  <a:srgbClr val="FF5D61"/>
                </a:solidFill>
                <a:latin typeface="Comfortaa"/>
                <a:ea typeface="Comfortaa"/>
                <a:cs typeface="Comfortaa"/>
                <a:sym typeface="Comfortaa"/>
              </a:rPr>
            </a:br>
            <a:r>
              <a:rPr lang="en-US" sz="2600" b="0" i="0" u="none">
                <a:solidFill>
                  <a:srgbClr val="FF5D61"/>
                </a:solidFill>
                <a:latin typeface="Comfortaa"/>
                <a:ea typeface="Comfortaa"/>
                <a:cs typeface="Comfortaa"/>
                <a:sym typeface="Comfortaa"/>
              </a:rPr>
              <a:t>POURQUOI ?</a:t>
            </a:r>
            <a:endParaRPr/>
          </a:p>
        </p:txBody>
      </p:sp>
      <p:sp>
        <p:nvSpPr>
          <p:cNvPr id="57" name="Google Shape;57;p3"/>
          <p:cNvSpPr txBox="1"/>
          <p:nvPr/>
        </p:nvSpPr>
        <p:spPr>
          <a:xfrm>
            <a:off x="1123850" y="1929700"/>
            <a:ext cx="7058100" cy="348809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rgbClr val="7F7F7F"/>
                </a:solidFill>
                <a:latin typeface="Raleway"/>
                <a:ea typeface="Raleway"/>
                <a:cs typeface="Raleway"/>
                <a:sym typeface="Raleway"/>
              </a:rPr>
              <a:t>Les avis N°77 et 81 du Conseil National de l’Alimentation</a:t>
            </a:r>
            <a:r>
              <a:rPr lang="en-US" sz="1700" b="0" i="0" u="none" strike="noStrike" cap="none">
                <a:solidFill>
                  <a:srgbClr val="7F7F7F"/>
                </a:solidFill>
                <a:latin typeface="Raleway"/>
                <a:ea typeface="Raleway"/>
                <a:cs typeface="Raleway"/>
                <a:sym typeface="Raleway"/>
              </a:rPr>
              <a:t> (CNA)  soulignent les différents </a:t>
            </a:r>
            <a:r>
              <a:rPr lang="en-US" sz="1700" b="1" i="0" u="none" strike="noStrike" cap="none">
                <a:solidFill>
                  <a:srgbClr val="7F7F7F"/>
                </a:solidFill>
                <a:latin typeface="Raleway"/>
                <a:ea typeface="Raleway"/>
                <a:cs typeface="Raleway"/>
                <a:sym typeface="Raleway"/>
              </a:rPr>
              <a:t>enjeux de la restauration scolaire</a:t>
            </a:r>
            <a:r>
              <a:rPr lang="en-US" sz="1700" b="0" i="0" u="none" strike="noStrike" cap="none">
                <a:solidFill>
                  <a:srgbClr val="7F7F7F"/>
                </a:solidFill>
                <a:latin typeface="Raleway"/>
                <a:ea typeface="Raleway"/>
                <a:cs typeface="Raleway"/>
                <a:sym typeface="Raleway"/>
              </a:rPr>
              <a:t>, l’importance de </a:t>
            </a:r>
            <a:r>
              <a:rPr lang="en-US" sz="1700" b="1" i="0" u="none" strike="noStrike" cap="none">
                <a:solidFill>
                  <a:srgbClr val="7F7F7F"/>
                </a:solidFill>
                <a:latin typeface="Raleway"/>
                <a:ea typeface="Raleway"/>
                <a:cs typeface="Raleway"/>
                <a:sym typeface="Raleway"/>
              </a:rPr>
              <a:t>l’éducation à l’alimentation</a:t>
            </a:r>
            <a:r>
              <a:rPr lang="en-US" sz="1700" b="0" i="0" u="none" strike="noStrike" cap="none">
                <a:solidFill>
                  <a:srgbClr val="7F7F7F"/>
                </a:solidFill>
                <a:latin typeface="Raleway"/>
                <a:ea typeface="Raleway"/>
                <a:cs typeface="Raleway"/>
                <a:sym typeface="Raleway"/>
              </a:rPr>
              <a:t>.</a:t>
            </a:r>
            <a:endParaRPr sz="1400" b="0" i="0" u="none" strike="noStrike" cap="none">
              <a:solidFill>
                <a:schemeClr val="dk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7F7F7F"/>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rgbClr val="7F7F7F"/>
                </a:solidFill>
                <a:latin typeface="Raleway"/>
                <a:ea typeface="Raleway"/>
                <a:cs typeface="Raleway"/>
                <a:sym typeface="Raleway"/>
              </a:rPr>
              <a:t>Les résultats de l’enquête Individuelle Nationale des Consommations Alimentaires 3 (INCA3)</a:t>
            </a:r>
            <a:r>
              <a:rPr lang="en-US" sz="1700" b="0" i="0" u="none" strike="noStrike" cap="none">
                <a:solidFill>
                  <a:srgbClr val="FF0000"/>
                </a:solidFill>
                <a:latin typeface="Raleway"/>
                <a:ea typeface="Raleway"/>
                <a:cs typeface="Raleway"/>
                <a:sym typeface="Raleway"/>
              </a:rPr>
              <a:t> </a:t>
            </a:r>
            <a:r>
              <a:rPr lang="en-US" sz="1700" b="0" i="0" u="none" strike="noStrike" cap="none">
                <a:solidFill>
                  <a:srgbClr val="7F7F7F"/>
                </a:solidFill>
                <a:latin typeface="Raleway"/>
                <a:ea typeface="Raleway"/>
                <a:cs typeface="Raleway"/>
                <a:sym typeface="Raleway"/>
              </a:rPr>
              <a:t>indique que </a:t>
            </a:r>
            <a:r>
              <a:rPr lang="en-US" sz="1700" b="1" i="0" u="none" strike="noStrike" cap="none">
                <a:solidFill>
                  <a:srgbClr val="7F7F7F"/>
                </a:solidFill>
                <a:latin typeface="Raleway"/>
                <a:ea typeface="Raleway"/>
                <a:cs typeface="Raleway"/>
                <a:sym typeface="Raleway"/>
              </a:rPr>
              <a:t>la restauration scolaire touche une majorité d’enfants</a:t>
            </a:r>
            <a:r>
              <a:rPr lang="en-US" sz="1700" b="0" i="0" u="none" strike="noStrike" cap="none">
                <a:solidFill>
                  <a:srgbClr val="7F7F7F"/>
                </a:solidFill>
                <a:latin typeface="Raleway"/>
                <a:ea typeface="Raleway"/>
                <a:cs typeface="Raleway"/>
                <a:sym typeface="Raleway"/>
              </a:rPr>
              <a:t>, dont ceux issus des populations fragilisées.</a:t>
            </a:r>
            <a:endParaRPr sz="1400" b="0" i="0" u="none" strike="noStrike" cap="none">
              <a:solidFill>
                <a:srgbClr val="000000"/>
              </a:solidFill>
              <a:latin typeface="Arial"/>
              <a:ea typeface="Arial"/>
              <a:cs typeface="Arial"/>
              <a:sym typeface="Arial"/>
            </a:endParaRPr>
          </a:p>
          <a:p>
            <a:pPr marL="0" marR="0" lvl="0" indent="-107950" algn="just"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a:t>
            </a:r>
            <a:r>
              <a:rPr lang="en-US" sz="1700" b="1" i="0" u="none" strike="noStrike" cap="none">
                <a:solidFill>
                  <a:srgbClr val="7F7F7F"/>
                </a:solidFill>
                <a:latin typeface="Raleway"/>
                <a:ea typeface="Raleway"/>
                <a:cs typeface="Raleway"/>
                <a:sym typeface="Raleway"/>
              </a:rPr>
              <a:t>La loi EGAlim</a:t>
            </a:r>
            <a:r>
              <a:rPr lang="en-US" sz="1700" b="0" i="0" u="none" strike="noStrike" cap="none">
                <a:solidFill>
                  <a:srgbClr val="7F7F7F"/>
                </a:solidFill>
                <a:latin typeface="Raleway"/>
                <a:ea typeface="Raleway"/>
                <a:cs typeface="Raleway"/>
                <a:sym typeface="Raleway"/>
              </a:rPr>
              <a:t> stipule d’élaborer un </a:t>
            </a:r>
            <a:r>
              <a:rPr lang="en-US" sz="1700" b="1" i="0" u="none" strike="noStrike" cap="none">
                <a:solidFill>
                  <a:srgbClr val="7F7F7F"/>
                </a:solidFill>
                <a:latin typeface="Raleway"/>
                <a:ea typeface="Raleway"/>
                <a:cs typeface="Raleway"/>
                <a:sym typeface="Raleway"/>
              </a:rPr>
              <a:t>parcours alimentaire pédagogique</a:t>
            </a:r>
            <a:r>
              <a:rPr lang="en-US" sz="1700" b="0" i="0" u="none" strike="noStrike" cap="none">
                <a:solidFill>
                  <a:srgbClr val="7F7F7F"/>
                </a:solidFill>
                <a:latin typeface="Raleway"/>
                <a:ea typeface="Raleway"/>
                <a:cs typeface="Raleway"/>
                <a:sym typeface="Raleway"/>
              </a:rPr>
              <a:t> pour permettre aux enfants de connaître les aliments et leur fabrication, leurs </a:t>
            </a:r>
            <a:r>
              <a:rPr lang="en-US" sz="1700" b="1" i="0" u="none" strike="noStrike" cap="none">
                <a:solidFill>
                  <a:srgbClr val="7F7F7F"/>
                </a:solidFill>
                <a:latin typeface="Raleway"/>
                <a:ea typeface="Raleway"/>
                <a:cs typeface="Raleway"/>
                <a:sym typeface="Raleway"/>
              </a:rPr>
              <a:t>impacts sanitaires et environnementaux </a:t>
            </a:r>
            <a:r>
              <a:rPr lang="en-US" sz="1700" b="0" i="0" u="none" strike="noStrike" cap="none">
                <a:solidFill>
                  <a:srgbClr val="7F7F7F"/>
                </a:solidFill>
                <a:latin typeface="Raleway"/>
                <a:ea typeface="Raleway"/>
                <a:cs typeface="Raleway"/>
                <a:sym typeface="Raleway"/>
              </a:rPr>
              <a:t>et l’importance de la lutte contre le gaspillage alimentaire.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
          <p:cNvSpPr txBox="1">
            <a:spLocks noGrp="1"/>
          </p:cNvSpPr>
          <p:nvPr>
            <p:ph type="ctrTitle"/>
          </p:nvPr>
        </p:nvSpPr>
        <p:spPr>
          <a:xfrm>
            <a:off x="287337" y="692150"/>
            <a:ext cx="8280400" cy="585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2600"/>
              <a:buFont typeface="Comfortaa"/>
              <a:buNone/>
            </a:pPr>
            <a:r>
              <a:rPr lang="en-US" sz="2600" b="0" i="0" u="none">
                <a:solidFill>
                  <a:srgbClr val="FF5D61"/>
                </a:solidFill>
                <a:latin typeface="Comfortaa"/>
                <a:ea typeface="Comfortaa"/>
                <a:cs typeface="Comfortaa"/>
                <a:sym typeface="Comfortaa"/>
              </a:rPr>
              <a:t>PLAISIR À LA CANTINE, </a:t>
            </a:r>
            <a:br>
              <a:rPr lang="en-US" sz="2600" b="0" i="0" u="none">
                <a:solidFill>
                  <a:srgbClr val="FF5D61"/>
                </a:solidFill>
                <a:latin typeface="Comfortaa"/>
                <a:ea typeface="Comfortaa"/>
                <a:cs typeface="Comfortaa"/>
                <a:sym typeface="Comfortaa"/>
              </a:rPr>
            </a:br>
            <a:r>
              <a:rPr lang="en-US" sz="2600" b="0" i="0" u="none">
                <a:solidFill>
                  <a:srgbClr val="FF5D61"/>
                </a:solidFill>
                <a:latin typeface="Comfortaa"/>
                <a:ea typeface="Comfortaa"/>
                <a:cs typeface="Comfortaa"/>
                <a:sym typeface="Comfortaa"/>
              </a:rPr>
              <a:t>POURQUOI ?</a:t>
            </a:r>
            <a:endParaRPr/>
          </a:p>
        </p:txBody>
      </p:sp>
      <p:sp>
        <p:nvSpPr>
          <p:cNvPr id="65" name="Google Shape;65;p4"/>
          <p:cNvSpPr txBox="1"/>
          <p:nvPr/>
        </p:nvSpPr>
        <p:spPr>
          <a:xfrm>
            <a:off x="1043000" y="2188475"/>
            <a:ext cx="7058100" cy="2703900"/>
          </a:xfrm>
          <a:prstGeom prst="rect">
            <a:avLst/>
          </a:prstGeom>
          <a:noFill/>
          <a:ln>
            <a:noFill/>
          </a:ln>
        </p:spPr>
        <p:txBody>
          <a:bodyPr spcFirstLastPara="1" wrap="square" lIns="91425" tIns="45700" rIns="91425" bIns="45700" anchor="t" anchorCtr="0">
            <a:spAutoFit/>
          </a:bodyPr>
          <a:lstStyle/>
          <a:p>
            <a:pPr marL="0" marR="0" lvl="0" indent="-107950" algn="just" rtl="0">
              <a:lnSpc>
                <a:spcPct val="100000"/>
              </a:lnSpc>
              <a:spcBef>
                <a:spcPts val="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a:t>
            </a:r>
            <a:r>
              <a:rPr lang="en-US" sz="1700" b="1" i="0" u="none" strike="noStrike" cap="none">
                <a:solidFill>
                  <a:srgbClr val="7F7F7F"/>
                </a:solidFill>
                <a:latin typeface="Raleway"/>
                <a:ea typeface="Raleway"/>
                <a:cs typeface="Raleway"/>
                <a:sym typeface="Raleway"/>
              </a:rPr>
              <a:t>Le rapport IGAS (Inspection Générale de la santé) </a:t>
            </a:r>
            <a:r>
              <a:rPr lang="en-US" sz="1700" b="0" i="0" u="none" strike="noStrike" cap="none">
                <a:solidFill>
                  <a:srgbClr val="7F7F7F"/>
                </a:solidFill>
                <a:latin typeface="Raleway"/>
                <a:ea typeface="Raleway"/>
                <a:cs typeface="Raleway"/>
                <a:sym typeface="Raleway"/>
              </a:rPr>
              <a:t>recommande </a:t>
            </a:r>
            <a:r>
              <a:rPr lang="en-US" sz="1700" b="1" i="0" u="none" strike="noStrike" cap="none">
                <a:solidFill>
                  <a:srgbClr val="7F7F7F"/>
                </a:solidFill>
                <a:latin typeface="Raleway"/>
                <a:ea typeface="Raleway"/>
                <a:cs typeface="Raleway"/>
                <a:sym typeface="Raleway"/>
              </a:rPr>
              <a:t>d’intégrer un volet « alimentation » dans les projets d’établissements</a:t>
            </a:r>
            <a:r>
              <a:rPr lang="en-US" sz="1700" b="0" i="0" u="none" strike="noStrike" cap="none">
                <a:solidFill>
                  <a:srgbClr val="7F7F7F"/>
                </a:solidFill>
                <a:latin typeface="Raleway"/>
                <a:ea typeface="Raleway"/>
                <a:cs typeface="Raleway"/>
                <a:sym typeface="Raleway"/>
              </a:rPr>
              <a:t>, d’encourager les initiatives entre personnel, parents, enfants, et de </a:t>
            </a:r>
            <a:r>
              <a:rPr lang="en-US" sz="1700" b="1" i="0" u="none" strike="noStrike" cap="none">
                <a:solidFill>
                  <a:srgbClr val="7F7F7F"/>
                </a:solidFill>
                <a:latin typeface="Raleway"/>
                <a:ea typeface="Raleway"/>
                <a:cs typeface="Raleway"/>
                <a:sym typeface="Raleway"/>
              </a:rPr>
              <a:t>former</a:t>
            </a:r>
            <a:r>
              <a:rPr lang="en-US" sz="1700" b="0" i="0" u="none" strike="noStrike" cap="none">
                <a:solidFill>
                  <a:srgbClr val="7F7F7F"/>
                </a:solidFill>
                <a:latin typeface="Raleway"/>
                <a:ea typeface="Raleway"/>
                <a:cs typeface="Raleway"/>
                <a:sym typeface="Raleway"/>
              </a:rPr>
              <a:t> et d’</a:t>
            </a:r>
            <a:r>
              <a:rPr lang="en-US" sz="1700" b="1" i="0" u="none" strike="noStrike" cap="none">
                <a:solidFill>
                  <a:srgbClr val="7F7F7F"/>
                </a:solidFill>
                <a:latin typeface="Raleway"/>
                <a:ea typeface="Raleway"/>
                <a:cs typeface="Raleway"/>
                <a:sym typeface="Raleway"/>
              </a:rPr>
              <a:t>impliquer</a:t>
            </a:r>
            <a:r>
              <a:rPr lang="en-US" sz="1700" b="0" i="0" u="none" strike="noStrike" cap="none">
                <a:solidFill>
                  <a:srgbClr val="7F7F7F"/>
                </a:solidFill>
                <a:latin typeface="Raleway"/>
                <a:ea typeface="Raleway"/>
                <a:cs typeface="Raleway"/>
                <a:sym typeface="Raleway"/>
              </a:rPr>
              <a:t> les cuisiniers pour mieux contribuer à </a:t>
            </a:r>
            <a:r>
              <a:rPr lang="en-US" sz="1700" b="1" i="0" u="none" strike="noStrike" cap="none">
                <a:solidFill>
                  <a:srgbClr val="7F7F7F"/>
                </a:solidFill>
                <a:latin typeface="Raleway"/>
                <a:ea typeface="Raleway"/>
                <a:cs typeface="Raleway"/>
                <a:sym typeface="Raleway"/>
              </a:rPr>
              <a:t>l’éducation à l’alimentation</a:t>
            </a:r>
            <a:r>
              <a:rPr lang="en-US" sz="1700" b="0" i="0" u="none" strike="noStrike" cap="none">
                <a:solidFill>
                  <a:srgbClr val="7F7F7F"/>
                </a:solidFill>
                <a:latin typeface="Raleway"/>
                <a:ea typeface="Raleway"/>
                <a:cs typeface="Raleway"/>
                <a:sym typeface="Raleway"/>
              </a:rPr>
              <a:t>.</a:t>
            </a:r>
            <a:endParaRPr sz="1400" b="0" i="0" u="none" strike="noStrike" cap="none">
              <a:solidFill>
                <a:srgbClr val="000000"/>
              </a:solidFill>
              <a:latin typeface="Arial"/>
              <a:ea typeface="Arial"/>
              <a:cs typeface="Arial"/>
              <a:sym typeface="Arial"/>
            </a:endParaRPr>
          </a:p>
          <a:p>
            <a:pPr marL="0" marR="0" lvl="0" indent="-107950" algn="just"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a:t>
            </a:r>
            <a:r>
              <a:rPr lang="en-US" sz="1700" b="1" i="0" u="none" strike="noStrike" cap="none">
                <a:solidFill>
                  <a:srgbClr val="7F7F7F"/>
                </a:solidFill>
                <a:latin typeface="Raleway"/>
                <a:ea typeface="Raleway"/>
                <a:cs typeface="Raleway"/>
                <a:sym typeface="Raleway"/>
              </a:rPr>
              <a:t>Le vademecum de l’Éducation Nationale « l’École promotrice de santé »</a:t>
            </a:r>
            <a:r>
              <a:rPr lang="en-US" sz="1700" b="0" i="0" u="none" strike="noStrike" cap="none">
                <a:solidFill>
                  <a:srgbClr val="7F7F7F"/>
                </a:solidFill>
                <a:latin typeface="Raleway"/>
                <a:ea typeface="Raleway"/>
                <a:cs typeface="Raleway"/>
                <a:sym typeface="Raleway"/>
              </a:rPr>
              <a:t> précise que l’école apporte une </a:t>
            </a:r>
            <a:r>
              <a:rPr lang="en-US" sz="1700" b="1" i="0" u="none" strike="noStrike" cap="none">
                <a:solidFill>
                  <a:srgbClr val="7F7F7F"/>
                </a:solidFill>
                <a:latin typeface="Raleway"/>
                <a:ea typeface="Raleway"/>
                <a:cs typeface="Raleway"/>
                <a:sym typeface="Raleway"/>
              </a:rPr>
              <a:t>contribution significative à la santé</a:t>
            </a:r>
            <a:r>
              <a:rPr lang="en-US" sz="1700" b="0" i="0" u="none" strike="noStrike" cap="none">
                <a:solidFill>
                  <a:srgbClr val="7F7F7F"/>
                </a:solidFill>
                <a:latin typeface="Raleway"/>
                <a:ea typeface="Raleway"/>
                <a:cs typeface="Raleway"/>
                <a:sym typeface="Raleway"/>
              </a:rPr>
              <a:t> et au bien-être des enfants et que </a:t>
            </a:r>
            <a:r>
              <a:rPr lang="en-US" sz="1700" b="1" i="0" u="none" strike="noStrike" cap="none">
                <a:solidFill>
                  <a:srgbClr val="7F7F7F"/>
                </a:solidFill>
                <a:latin typeface="Raleway"/>
                <a:ea typeface="Raleway"/>
                <a:cs typeface="Raleway"/>
                <a:sym typeface="Raleway"/>
              </a:rPr>
              <a:t>des élèves en bonne santé apprennent mieux</a:t>
            </a:r>
            <a:r>
              <a:rPr lang="en-US" sz="1700" b="0" i="0" u="none" strike="noStrike" cap="none">
                <a:solidFill>
                  <a:srgbClr val="7F7F7F"/>
                </a:solidFill>
                <a:latin typeface="Raleway"/>
                <a:ea typeface="Raleway"/>
                <a:cs typeface="Raleway"/>
                <a:sym typeface="Raleway"/>
              </a:rPr>
              <a: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2"/>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5D61"/>
              </a:buClr>
              <a:buSzPts val="1400"/>
              <a:buFont typeface="Comfortaa"/>
              <a:buNone/>
            </a:pPr>
            <a:r>
              <a:rPr lang="en-US" sz="2600" b="0" i="0" u="none">
                <a:solidFill>
                  <a:srgbClr val="FF5D61"/>
                </a:solidFill>
                <a:latin typeface="Comfortaa"/>
                <a:ea typeface="Comfortaa"/>
                <a:cs typeface="Comfortaa"/>
                <a:sym typeface="Comfortaa"/>
              </a:rPr>
              <a:t>PLAISIR À LA CANTINE</a:t>
            </a:r>
            <a:endParaRPr/>
          </a:p>
        </p:txBody>
      </p:sp>
      <p:sp>
        <p:nvSpPr>
          <p:cNvPr id="374" name="Google Shape;374;p22"/>
          <p:cNvSpPr txBox="1">
            <a:spLocks noGrp="1"/>
          </p:cNvSpPr>
          <p:nvPr>
            <p:ph type="body" idx="1"/>
          </p:nvPr>
        </p:nvSpPr>
        <p:spPr>
          <a:xfrm>
            <a:off x="863600" y="3805454"/>
            <a:ext cx="7416800" cy="5032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2000" b="0" i="0" u="none" strike="noStrike" cap="none">
                <a:solidFill>
                  <a:srgbClr val="7F7F7F"/>
                </a:solidFill>
                <a:latin typeface="Raleway"/>
                <a:ea typeface="Raleway"/>
                <a:cs typeface="Raleway"/>
                <a:sym typeface="Raleway"/>
              </a:rPr>
              <a:t>Pour plus d’informations, contactez la DRAAF de votre région.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287337" y="692150"/>
            <a:ext cx="8280400" cy="585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2600"/>
              <a:buFont typeface="Comfortaa"/>
              <a:buNone/>
            </a:pPr>
            <a:r>
              <a:rPr lang="en-US" sz="2600" b="0" i="0" u="none">
                <a:solidFill>
                  <a:srgbClr val="FF5D61"/>
                </a:solidFill>
                <a:latin typeface="Comfortaa"/>
                <a:ea typeface="Comfortaa"/>
                <a:cs typeface="Comfortaa"/>
                <a:sym typeface="Comfortaa"/>
              </a:rPr>
              <a:t>PLAISIR À LA CANTINE, </a:t>
            </a:r>
            <a:br>
              <a:rPr lang="en-US" sz="2600" b="0" i="0" u="none">
                <a:solidFill>
                  <a:srgbClr val="FF5D61"/>
                </a:solidFill>
                <a:latin typeface="Comfortaa"/>
                <a:ea typeface="Comfortaa"/>
                <a:cs typeface="Comfortaa"/>
                <a:sym typeface="Comfortaa"/>
              </a:rPr>
            </a:br>
            <a:r>
              <a:rPr lang="en-US" sz="2600"/>
              <a:t>C’EST QUOI </a:t>
            </a:r>
            <a:r>
              <a:rPr lang="en-US" sz="2600" b="0" i="0" u="none">
                <a:solidFill>
                  <a:srgbClr val="FF5D61"/>
                </a:solidFill>
                <a:latin typeface="Comfortaa"/>
                <a:ea typeface="Comfortaa"/>
                <a:cs typeface="Comfortaa"/>
                <a:sym typeface="Comfortaa"/>
              </a:rPr>
              <a:t>?</a:t>
            </a:r>
            <a:endParaRPr/>
          </a:p>
        </p:txBody>
      </p:sp>
      <p:sp>
        <p:nvSpPr>
          <p:cNvPr id="41" name="Google Shape;41;p5"/>
          <p:cNvSpPr txBox="1"/>
          <p:nvPr/>
        </p:nvSpPr>
        <p:spPr>
          <a:xfrm>
            <a:off x="1042987" y="2997200"/>
            <a:ext cx="7058100" cy="2277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1700"/>
              <a:buFont typeface="Raleway"/>
              <a:buNone/>
            </a:pPr>
            <a:r>
              <a:rPr lang="en-US" sz="1700" b="0" i="0" u="none" strike="noStrike" cap="none">
                <a:solidFill>
                  <a:srgbClr val="7F7F7F"/>
                </a:solidFill>
                <a:latin typeface="Raleway"/>
                <a:ea typeface="Raleway"/>
                <a:cs typeface="Raleway"/>
                <a:sym typeface="Raleway"/>
              </a:rPr>
              <a:t>C’est un dispositif complet d’accompagnement des services de restauration scolaire qui a pour objectif de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7F7F7F"/>
              </a:buClr>
              <a:buSzPts val="1700"/>
              <a:buFont typeface="Raleway"/>
              <a:buNone/>
            </a:pPr>
            <a:r>
              <a:rPr lang="en-US" sz="1700" b="0" i="0" u="none" strike="noStrike" cap="none">
                <a:solidFill>
                  <a:srgbClr val="7F7F7F"/>
                </a:solidFill>
                <a:latin typeface="Raleway"/>
                <a:ea typeface="Raleway"/>
                <a:cs typeface="Raleway"/>
                <a:sym typeface="Raleway"/>
              </a:rPr>
              <a:t/>
            </a:r>
            <a:br>
              <a:rPr lang="en-US" sz="1700" b="0" i="0" u="none" strike="noStrike" cap="none">
                <a:solidFill>
                  <a:srgbClr val="7F7F7F"/>
                </a:solidFill>
                <a:latin typeface="Raleway"/>
                <a:ea typeface="Raleway"/>
                <a:cs typeface="Raleway"/>
                <a:sym typeface="Raleway"/>
              </a:rPr>
            </a:br>
            <a:r>
              <a:rPr lang="en-US" sz="1800" b="1" i="0" u="none" strike="noStrike" cap="none">
                <a:solidFill>
                  <a:srgbClr val="FF5D61"/>
                </a:solidFill>
                <a:latin typeface="Raleway"/>
                <a:ea typeface="Raleway"/>
                <a:cs typeface="Raleway"/>
                <a:sym typeface="Raleway"/>
              </a:rPr>
              <a:t>RÉ-ENCHANTER la cantine pour qu’elle soit un espace d’éducation à l’alimentation.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7F7F7F"/>
              </a:buClr>
              <a:buSzPts val="1700"/>
              <a:buFont typeface="Raleway"/>
              <a:buNone/>
            </a:pPr>
            <a:endParaRPr sz="1900" b="1" i="0" u="none" strike="noStrike" cap="none">
              <a:solidFill>
                <a:srgbClr val="FF5D61"/>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999999"/>
                </a:solidFill>
                <a:latin typeface="Raleway"/>
                <a:ea typeface="Raleway"/>
                <a:cs typeface="Raleway"/>
                <a:sym typeface="Raleway"/>
              </a:rPr>
              <a:t>Il a été initialement créé pour les collèges et adapté au primaire en 2019/2020.</a:t>
            </a:r>
            <a:endParaRPr sz="1800" b="0" i="0" u="none" strike="noStrike" cap="none">
              <a:solidFill>
                <a:srgbClr val="99999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6"/>
          <p:cNvSpPr txBox="1">
            <a:spLocks noGrp="1"/>
          </p:cNvSpPr>
          <p:nvPr>
            <p:ph type="ctrTitle"/>
          </p:nvPr>
        </p:nvSpPr>
        <p:spPr>
          <a:xfrm>
            <a:off x="287337" y="692150"/>
            <a:ext cx="8280400" cy="585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5D61"/>
              </a:buClr>
              <a:buSzPts val="2600"/>
              <a:buFont typeface="Comfortaa"/>
              <a:buNone/>
            </a:pPr>
            <a:r>
              <a:rPr lang="en-US" sz="2600" b="0" i="0" u="none">
                <a:solidFill>
                  <a:srgbClr val="FF5D61"/>
                </a:solidFill>
                <a:latin typeface="Comfortaa"/>
                <a:ea typeface="Comfortaa"/>
                <a:cs typeface="Comfortaa"/>
                <a:sym typeface="Comfortaa"/>
              </a:rPr>
              <a:t>PLAISIR À LA CANTINE, </a:t>
            </a:r>
            <a:br>
              <a:rPr lang="en-US" sz="2600" b="0" i="0" u="none">
                <a:solidFill>
                  <a:srgbClr val="FF5D61"/>
                </a:solidFill>
                <a:latin typeface="Comfortaa"/>
                <a:ea typeface="Comfortaa"/>
                <a:cs typeface="Comfortaa"/>
                <a:sym typeface="Comfortaa"/>
              </a:rPr>
            </a:br>
            <a:r>
              <a:rPr lang="en-US" sz="2600"/>
              <a:t>POUR QUI</a:t>
            </a:r>
            <a:r>
              <a:rPr lang="en-US" sz="2600" b="0" i="0" u="none">
                <a:solidFill>
                  <a:srgbClr val="FF5D61"/>
                </a:solidFill>
                <a:latin typeface="Comfortaa"/>
                <a:ea typeface="Comfortaa"/>
                <a:cs typeface="Comfortaa"/>
                <a:sym typeface="Comfortaa"/>
              </a:rPr>
              <a:t>?</a:t>
            </a:r>
            <a:endParaRPr/>
          </a:p>
        </p:txBody>
      </p:sp>
      <p:sp>
        <p:nvSpPr>
          <p:cNvPr id="73" name="Google Shape;73;p6"/>
          <p:cNvSpPr txBox="1"/>
          <p:nvPr/>
        </p:nvSpPr>
        <p:spPr>
          <a:xfrm>
            <a:off x="1042987" y="2636982"/>
            <a:ext cx="7058025" cy="28776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1700"/>
              <a:buFont typeface="Raleway"/>
              <a:buNone/>
            </a:pPr>
            <a:r>
              <a:rPr lang="en-US" sz="1700" b="0" i="0" u="none" strike="noStrike" cap="none">
                <a:solidFill>
                  <a:srgbClr val="7F7F7F"/>
                </a:solidFill>
                <a:latin typeface="Raleway"/>
                <a:ea typeface="Raleway"/>
                <a:cs typeface="Raleway"/>
                <a:sym typeface="Raleway"/>
              </a:rPr>
              <a:t>Un dispositif « Plaisir à la cantine » se met en place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7F7F7F"/>
              </a:buClr>
              <a:buSzPts val="1700"/>
              <a:buFont typeface="Raleway"/>
              <a:buNone/>
            </a:pPr>
            <a:endParaRPr sz="1700" b="0" i="0" u="none" strike="noStrike" cap="none">
              <a:solidFill>
                <a:srgbClr val="7F7F7F"/>
              </a:solidFill>
              <a:latin typeface="Raleway"/>
              <a:ea typeface="Raleway"/>
              <a:cs typeface="Raleway"/>
              <a:sym typeface="Raleway"/>
            </a:endParaRPr>
          </a:p>
          <a:p>
            <a:pPr marL="285750" marR="0" lvl="0" indent="-285750" algn="just" rtl="0">
              <a:lnSpc>
                <a:spcPct val="100000"/>
              </a:lnSpc>
              <a:spcBef>
                <a:spcPts val="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Pour 8 à 12 cantines d’écoles primaires  (maternelles et élémentaires).</a:t>
            </a:r>
            <a:endParaRPr sz="1400" b="0" i="0" u="none" strike="noStrike" cap="none">
              <a:solidFill>
                <a:srgbClr val="000000"/>
              </a:solidFill>
              <a:latin typeface="Arial"/>
              <a:ea typeface="Arial"/>
              <a:cs typeface="Arial"/>
              <a:sym typeface="Arial"/>
            </a:endParaRPr>
          </a:p>
          <a:p>
            <a:pPr marL="285750" marR="0" lvl="0" indent="-177800" algn="just" rtl="0">
              <a:lnSpc>
                <a:spcPct val="100000"/>
              </a:lnSpc>
              <a:spcBef>
                <a:spcPts val="0"/>
              </a:spcBef>
              <a:spcAft>
                <a:spcPts val="0"/>
              </a:spcAft>
              <a:buClr>
                <a:srgbClr val="7F7F7F"/>
              </a:buClr>
              <a:buSzPts val="17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Quelque soit leur mode de fonctionnement, repas livrés en liaison froide ou chaude, repas cuisinés sur place, déjeuners servis à table ou en self, service autogéré ou cédé à une société de restauration collective.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7F7F7F"/>
              </a:buClr>
              <a:buSzPts val="1700"/>
              <a:buFont typeface="Raleway"/>
              <a:buNone/>
            </a:pPr>
            <a:r>
              <a:rPr lang="en-US" sz="1700" b="0" i="0" u="none" strike="noStrike" cap="none">
                <a:solidFill>
                  <a:srgbClr val="7F7F7F"/>
                </a:solidFill>
                <a:latin typeface="Raleway"/>
                <a:ea typeface="Raleway"/>
                <a:cs typeface="Raleway"/>
                <a:sym typeface="Raleway"/>
              </a:rPr>
              <a:t/>
            </a:r>
            <a:br>
              <a:rPr lang="en-US" sz="1700" b="0" i="0" u="none" strike="noStrike" cap="none">
                <a:solidFill>
                  <a:srgbClr val="7F7F7F"/>
                </a:solidFill>
                <a:latin typeface="Raleway"/>
                <a:ea typeface="Raleway"/>
                <a:cs typeface="Raleway"/>
                <a:sym typeface="Raleway"/>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7"/>
          <p:cNvSpPr txBox="1"/>
          <p:nvPr/>
        </p:nvSpPr>
        <p:spPr>
          <a:xfrm>
            <a:off x="1079563" y="2311400"/>
            <a:ext cx="7200900" cy="3468300"/>
          </a:xfrm>
          <a:prstGeom prst="rect">
            <a:avLst/>
          </a:prstGeom>
          <a:noFill/>
          <a:ln>
            <a:noFill/>
          </a:ln>
        </p:spPr>
        <p:txBody>
          <a:bodyPr spcFirstLastPara="1" wrap="square" lIns="91425" tIns="45700" rIns="91425" bIns="45700" anchor="t" anchorCtr="0">
            <a:spAutoFit/>
          </a:bodyPr>
          <a:lstStyle/>
          <a:p>
            <a:pPr marL="0" marR="0" lvl="0" indent="-107950" algn="l" rtl="0">
              <a:lnSpc>
                <a:spcPct val="100000"/>
              </a:lnSpc>
              <a:spcBef>
                <a:spcPts val="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Un dispositif construit, expérimenté, validé et qui a fait ses preuves</a:t>
            </a:r>
            <a:r>
              <a:rPr lang="en-US" sz="1400" b="0" i="0" u="none" strike="noStrike" cap="none">
                <a:solidFill>
                  <a:srgbClr val="FF0000"/>
                </a:solidFill>
                <a:latin typeface="Raleway"/>
                <a:ea typeface="Raleway"/>
                <a:cs typeface="Raleway"/>
                <a:sym typeface="Raleway"/>
              </a:rPr>
              <a:t>.</a:t>
            </a:r>
            <a:endParaRPr sz="1400" b="0" i="0" u="none" strike="noStrike" cap="none">
              <a:solidFill>
                <a:srgbClr val="000000"/>
              </a:solidFill>
              <a:latin typeface="Arial"/>
              <a:ea typeface="Arial"/>
              <a:cs typeface="Arial"/>
              <a:sym typeface="Arial"/>
            </a:endParaRPr>
          </a:p>
          <a:p>
            <a:pPr marL="0" marR="0" lvl="0" indent="-107950" algn="l"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Des thèmes originaux développés par des experts dans leur domaine.</a:t>
            </a:r>
            <a:endParaRPr sz="1400" b="0" i="0" u="none" strike="noStrike" cap="none">
              <a:solidFill>
                <a:srgbClr val="000000"/>
              </a:solidFill>
              <a:latin typeface="Arial"/>
              <a:ea typeface="Arial"/>
              <a:cs typeface="Arial"/>
              <a:sym typeface="Arial"/>
            </a:endParaRPr>
          </a:p>
          <a:p>
            <a:pPr marL="0" marR="0" lvl="0" indent="-107950" algn="l"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Un coordonnateur qui suit le dispositif du début à la fin.</a:t>
            </a:r>
            <a:endParaRPr sz="1400" b="0" i="0" u="none" strike="noStrike" cap="none">
              <a:solidFill>
                <a:srgbClr val="000000"/>
              </a:solidFill>
              <a:latin typeface="Arial"/>
              <a:ea typeface="Arial"/>
              <a:cs typeface="Arial"/>
              <a:sym typeface="Arial"/>
            </a:endParaRPr>
          </a:p>
          <a:p>
            <a:pPr marL="0" marR="0" lvl="0" indent="-107950" algn="l"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Des techniques d’animation qui favorisent les travaux de groupes, la réflexion</a:t>
            </a:r>
            <a:r>
              <a:rPr lang="en-US" sz="1700" b="0" i="0" u="none" strike="noStrike" cap="none">
                <a:solidFill>
                  <a:srgbClr val="FF0000"/>
                </a:solidFill>
                <a:latin typeface="Raleway"/>
                <a:ea typeface="Raleway"/>
                <a:cs typeface="Raleway"/>
                <a:sym typeface="Raleway"/>
              </a:rPr>
              <a:t>.</a:t>
            </a:r>
            <a:endParaRPr sz="1400" b="0" i="0" u="none" strike="noStrike" cap="none">
              <a:solidFill>
                <a:srgbClr val="FF0000"/>
              </a:solidFill>
              <a:latin typeface="Arial"/>
              <a:ea typeface="Arial"/>
              <a:cs typeface="Arial"/>
              <a:sym typeface="Arial"/>
            </a:endParaRPr>
          </a:p>
          <a:p>
            <a:pPr marL="0" marR="0" lvl="0" indent="-107950" algn="l"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Des participants aux profils variés</a:t>
            </a:r>
            <a:r>
              <a:rPr lang="en-US" sz="1400" b="0" i="0" u="none" strike="noStrike" cap="none">
                <a:solidFill>
                  <a:srgbClr val="FF0000"/>
                </a:solidFill>
                <a:latin typeface="Raleway"/>
                <a:ea typeface="Raleway"/>
                <a:cs typeface="Raleway"/>
                <a:sym typeface="Raleway"/>
              </a:rPr>
              <a:t>.</a:t>
            </a:r>
            <a:endParaRPr sz="1400" b="0" i="0" u="none" strike="noStrike" cap="none">
              <a:solidFill>
                <a:srgbClr val="000000"/>
              </a:solidFill>
              <a:latin typeface="Arial"/>
              <a:ea typeface="Arial"/>
              <a:cs typeface="Arial"/>
              <a:sym typeface="Arial"/>
            </a:endParaRPr>
          </a:p>
          <a:p>
            <a:pPr marL="0" marR="0" lvl="0" indent="-107950" algn="l" rtl="0">
              <a:lnSpc>
                <a:spcPct val="100000"/>
              </a:lnSpc>
              <a:spcBef>
                <a:spcPts val="2000"/>
              </a:spcBef>
              <a:spcAft>
                <a:spcPts val="0"/>
              </a:spcAft>
              <a:buClr>
                <a:srgbClr val="7F7F7F"/>
              </a:buClr>
              <a:buSzPts val="1700"/>
              <a:buFont typeface="Arial"/>
              <a:buChar char="•"/>
            </a:pPr>
            <a:r>
              <a:rPr lang="en-US" sz="1700" b="0" i="0" u="none" strike="noStrike" cap="none">
                <a:solidFill>
                  <a:srgbClr val="7F7F7F"/>
                </a:solidFill>
                <a:latin typeface="Raleway"/>
                <a:ea typeface="Raleway"/>
                <a:cs typeface="Raleway"/>
                <a:sym typeface="Raleway"/>
              </a:rPr>
              <a:t> Une année de travail d’équipe pour élaborer des projets au sein des écoles.</a:t>
            </a:r>
            <a:endParaRPr sz="1400" b="0" i="0" u="none" strike="sngStrike" cap="none">
              <a:solidFill>
                <a:srgbClr val="FF0000"/>
              </a:solidFill>
              <a:latin typeface="Arial"/>
              <a:ea typeface="Arial"/>
              <a:cs typeface="Arial"/>
              <a:sym typeface="Arial"/>
            </a:endParaRPr>
          </a:p>
        </p:txBody>
      </p:sp>
      <p:sp>
        <p:nvSpPr>
          <p:cNvPr id="81" name="Google Shape;81;p7"/>
          <p:cNvSpPr txBox="1">
            <a:spLocks noGrp="1"/>
          </p:cNvSpPr>
          <p:nvPr>
            <p:ph type="ctrTitle"/>
          </p:nvPr>
        </p:nvSpPr>
        <p:spPr>
          <a:xfrm>
            <a:off x="287325" y="291142"/>
            <a:ext cx="8280300" cy="986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sz="2600"/>
              <a:t>PLAISIR À LA CANTINE,</a:t>
            </a:r>
            <a:endParaRPr sz="2600"/>
          </a:p>
          <a:p>
            <a:pPr marL="0" lvl="0" indent="0" algn="ctr" rtl="0">
              <a:lnSpc>
                <a:spcPct val="100000"/>
              </a:lnSpc>
              <a:spcBef>
                <a:spcPts val="0"/>
              </a:spcBef>
              <a:spcAft>
                <a:spcPts val="0"/>
              </a:spcAft>
              <a:buClr>
                <a:srgbClr val="FF5D61"/>
              </a:buClr>
              <a:buSzPts val="2600"/>
              <a:buFont typeface="Comfortaa"/>
              <a:buNone/>
            </a:pPr>
            <a:r>
              <a:rPr lang="en-US" sz="2600"/>
              <a:t>LES ATOUTS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SzPts val="1400"/>
              <a:buNone/>
            </a:pPr>
            <a:r>
              <a:rPr lang="en-US" sz="2800" b="0" i="0" u="none" strike="noStrike" cap="none">
                <a:solidFill>
                  <a:srgbClr val="FF5D61"/>
                </a:solidFill>
                <a:latin typeface="Comfortaa"/>
                <a:ea typeface="Comfortaa"/>
                <a:cs typeface="Comfortaa"/>
                <a:sym typeface="Comfortaa"/>
              </a:rPr>
              <a:t>PLAISIR À LA CANTINE,</a:t>
            </a:r>
            <a:r>
              <a:rPr lang="en-US"/>
              <a:t/>
            </a:r>
            <a:br>
              <a:rPr lang="en-US"/>
            </a:br>
            <a:r>
              <a:rPr lang="en-US" sz="2800" b="0" i="0" u="none" strike="noStrike" cap="none">
                <a:solidFill>
                  <a:srgbClr val="FF5D61"/>
                </a:solidFill>
                <a:latin typeface="Comfortaa"/>
                <a:ea typeface="Comfortaa"/>
                <a:cs typeface="Comfortaa"/>
                <a:sym typeface="Comfortaa"/>
              </a:rPr>
              <a:t>QUI EST CONCERNÉ ?</a:t>
            </a:r>
            <a:endParaRPr/>
          </a:p>
        </p:txBody>
      </p:sp>
      <p:sp>
        <p:nvSpPr>
          <p:cNvPr id="88" name="Google Shape;88;p8"/>
          <p:cNvSpPr txBox="1"/>
          <p:nvPr/>
        </p:nvSpPr>
        <p:spPr>
          <a:xfrm>
            <a:off x="825603" y="2320637"/>
            <a:ext cx="7492793" cy="37195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b="0" i="0" u="none" strike="noStrike" cap="none">
                <a:solidFill>
                  <a:srgbClr val="7F7F7F"/>
                </a:solidFill>
                <a:latin typeface="Raleway"/>
                <a:ea typeface="Raleway"/>
                <a:cs typeface="Raleway"/>
                <a:sym typeface="Raleway"/>
              </a:rPr>
              <a:t>TOUTES LES PERSONNES QUI PARTICIPENT À LA RESTAURATION SCOLAIRE ET À L’ÉDUCATION DES ENFANTS.</a:t>
            </a:r>
            <a:endParaRPr sz="1700" b="0" i="0" u="none" strike="noStrike" cap="none">
              <a:solidFill>
                <a:srgbClr val="7F7F7F"/>
              </a:solidFill>
              <a:latin typeface="Raleway"/>
              <a:ea typeface="Raleway"/>
              <a:cs typeface="Raleway"/>
              <a:sym typeface="Raleway"/>
            </a:endParaRPr>
          </a:p>
          <a:p>
            <a:pPr marL="0" marR="0" lvl="0" indent="-114300" algn="l" rtl="0">
              <a:lnSpc>
                <a:spcPct val="90000"/>
              </a:lnSpc>
              <a:spcBef>
                <a:spcPts val="2000"/>
              </a:spcBef>
              <a:spcAft>
                <a:spcPts val="0"/>
              </a:spcAft>
              <a:buClr>
                <a:srgbClr val="7F7F7F"/>
              </a:buClr>
              <a:buSzPts val="1800"/>
              <a:buFont typeface="Arial"/>
              <a:buChar char="•"/>
            </a:pPr>
            <a:r>
              <a:rPr lang="en-US" sz="1800">
                <a:solidFill>
                  <a:srgbClr val="7F7F7F"/>
                </a:solidFill>
                <a:latin typeface="Raleway"/>
                <a:ea typeface="Raleway"/>
                <a:cs typeface="Raleway"/>
                <a:sym typeface="Raleway"/>
              </a:rPr>
              <a:t> </a:t>
            </a:r>
            <a:r>
              <a:rPr lang="en-US" sz="1800" b="0" i="0" u="none" strike="noStrike" cap="none">
                <a:solidFill>
                  <a:srgbClr val="7F7F7F"/>
                </a:solidFill>
                <a:latin typeface="Raleway"/>
                <a:ea typeface="Raleway"/>
                <a:cs typeface="Raleway"/>
                <a:sym typeface="Raleway"/>
              </a:rPr>
              <a:t>Les élus en charge de l’éducation, de l’enfance.</a:t>
            </a:r>
            <a:endParaRPr sz="1700" b="0" i="0" u="none" strike="noStrike" cap="none">
              <a:solidFill>
                <a:srgbClr val="7F7F7F"/>
              </a:solidFill>
              <a:latin typeface="Raleway"/>
              <a:ea typeface="Raleway"/>
              <a:cs typeface="Raleway"/>
              <a:sym typeface="Raleway"/>
            </a:endParaRPr>
          </a:p>
          <a:p>
            <a:pPr marL="0" marR="0" lvl="0" indent="-114300" algn="l" rtl="0">
              <a:lnSpc>
                <a:spcPct val="90000"/>
              </a:lnSpc>
              <a:spcBef>
                <a:spcPts val="2000"/>
              </a:spcBef>
              <a:spcAft>
                <a:spcPts val="0"/>
              </a:spcAft>
              <a:buClr>
                <a:srgbClr val="7F7F7F"/>
              </a:buClr>
              <a:buSzPts val="1800"/>
              <a:buFont typeface="Arial"/>
              <a:buChar char="•"/>
            </a:pPr>
            <a:r>
              <a:rPr lang="en-US" sz="1800">
                <a:solidFill>
                  <a:srgbClr val="7F7F7F"/>
                </a:solidFill>
                <a:latin typeface="Raleway"/>
                <a:ea typeface="Raleway"/>
                <a:cs typeface="Raleway"/>
                <a:sym typeface="Raleway"/>
              </a:rPr>
              <a:t> </a:t>
            </a:r>
            <a:r>
              <a:rPr lang="en-US" sz="1800" b="0" i="0" u="none" strike="noStrike" cap="none">
                <a:solidFill>
                  <a:srgbClr val="7F7F7F"/>
                </a:solidFill>
                <a:latin typeface="Raleway"/>
                <a:ea typeface="Raleway"/>
                <a:cs typeface="Raleway"/>
                <a:sym typeface="Raleway"/>
              </a:rPr>
              <a:t>Les équipes de cuisine, les équipes de service, les équipes d’animation du temps méridien, les ATSEMS.</a:t>
            </a:r>
            <a:endParaRPr sz="1700" b="0" i="0" u="none" strike="noStrike" cap="none">
              <a:solidFill>
                <a:srgbClr val="7F7F7F"/>
              </a:solidFill>
              <a:latin typeface="Raleway"/>
              <a:ea typeface="Raleway"/>
              <a:cs typeface="Raleway"/>
              <a:sym typeface="Raleway"/>
            </a:endParaRPr>
          </a:p>
          <a:p>
            <a:pPr marL="0" marR="0" lvl="0" indent="-114300" algn="l" rtl="0">
              <a:lnSpc>
                <a:spcPct val="90000"/>
              </a:lnSpc>
              <a:spcBef>
                <a:spcPts val="2000"/>
              </a:spcBef>
              <a:spcAft>
                <a:spcPts val="0"/>
              </a:spcAft>
              <a:buClr>
                <a:srgbClr val="7F7F7F"/>
              </a:buClr>
              <a:buSzPts val="1800"/>
              <a:buFont typeface="Arial"/>
              <a:buChar char="•"/>
            </a:pPr>
            <a:r>
              <a:rPr lang="en-US" sz="1800">
                <a:solidFill>
                  <a:srgbClr val="7F7F7F"/>
                </a:solidFill>
                <a:latin typeface="Raleway"/>
                <a:ea typeface="Raleway"/>
                <a:cs typeface="Raleway"/>
                <a:sym typeface="Raleway"/>
              </a:rPr>
              <a:t> </a:t>
            </a:r>
            <a:r>
              <a:rPr lang="en-US" sz="1800" b="0" i="0" u="none" strike="noStrike" cap="none">
                <a:solidFill>
                  <a:srgbClr val="7F7F7F"/>
                </a:solidFill>
                <a:latin typeface="Raleway"/>
                <a:ea typeface="Raleway"/>
                <a:cs typeface="Raleway"/>
                <a:sym typeface="Raleway"/>
              </a:rPr>
              <a:t>Les équipes enseignantes, les équipes administratives des mairies (DGS), les services de médecine scolaire.</a:t>
            </a:r>
            <a:endParaRPr sz="1700" b="0" i="0" u="none" strike="noStrike" cap="none">
              <a:solidFill>
                <a:srgbClr val="7F7F7F"/>
              </a:solidFill>
              <a:latin typeface="Raleway"/>
              <a:ea typeface="Raleway"/>
              <a:cs typeface="Raleway"/>
              <a:sym typeface="Raleway"/>
            </a:endParaRPr>
          </a:p>
          <a:p>
            <a:pPr marL="0" marR="0" lvl="0" indent="-114300" algn="l" rtl="0">
              <a:lnSpc>
                <a:spcPct val="90000"/>
              </a:lnSpc>
              <a:spcBef>
                <a:spcPts val="1000"/>
              </a:spcBef>
              <a:spcAft>
                <a:spcPts val="0"/>
              </a:spcAft>
              <a:buClr>
                <a:srgbClr val="7F7F7F"/>
              </a:buClr>
              <a:buSzPts val="1800"/>
              <a:buFont typeface="Arial"/>
              <a:buChar char="•"/>
            </a:pPr>
            <a:r>
              <a:rPr lang="en-US" sz="1800">
                <a:solidFill>
                  <a:srgbClr val="7F7F7F"/>
                </a:solidFill>
                <a:latin typeface="Raleway"/>
                <a:ea typeface="Raleway"/>
                <a:cs typeface="Raleway"/>
                <a:sym typeface="Raleway"/>
              </a:rPr>
              <a:t> </a:t>
            </a:r>
            <a:r>
              <a:rPr lang="en-US" sz="1800" b="0" i="0" u="none" strike="noStrike" cap="none">
                <a:solidFill>
                  <a:srgbClr val="7F7F7F"/>
                </a:solidFill>
                <a:latin typeface="Raleway"/>
                <a:ea typeface="Raleway"/>
                <a:cs typeface="Raleway"/>
                <a:sym typeface="Raleway"/>
              </a:rPr>
              <a:t>Les représentants des parents d’élèves.</a:t>
            </a:r>
            <a:endParaRPr sz="1400" b="0" i="0" u="none" strike="noStrike" cap="none">
              <a:solidFill>
                <a:srgbClr val="000000"/>
              </a:solidFill>
              <a:latin typeface="Arial"/>
              <a:ea typeface="Arial"/>
              <a:cs typeface="Arial"/>
              <a:sym typeface="Arial"/>
            </a:endParaRPr>
          </a:p>
          <a:p>
            <a:pPr marL="0" marR="0" lvl="0" indent="-114300" algn="l" rtl="0">
              <a:lnSpc>
                <a:spcPct val="90000"/>
              </a:lnSpc>
              <a:spcBef>
                <a:spcPts val="1000"/>
              </a:spcBef>
              <a:spcAft>
                <a:spcPts val="0"/>
              </a:spcAft>
              <a:buClr>
                <a:srgbClr val="7F7F7F"/>
              </a:buClr>
              <a:buSzPts val="1800"/>
              <a:buFont typeface="Arial"/>
              <a:buChar char="•"/>
            </a:pPr>
            <a:r>
              <a:rPr lang="en-US" sz="1800">
                <a:solidFill>
                  <a:srgbClr val="7F7F7F"/>
                </a:solidFill>
              </a:rPr>
              <a:t> </a:t>
            </a:r>
            <a:r>
              <a:rPr lang="en-US" sz="1800" b="0" i="0" u="none" strike="noStrike" cap="none">
                <a:solidFill>
                  <a:srgbClr val="7F7F7F"/>
                </a:solidFill>
                <a:latin typeface="Arial"/>
                <a:ea typeface="Arial"/>
                <a:cs typeface="Arial"/>
                <a:sym typeface="Arial"/>
              </a:rPr>
              <a:t>Les élèves</a:t>
            </a:r>
            <a:endParaRPr sz="1400" b="0" i="0" u="none" strike="noStrike" cap="non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a:t>PLAISIR À LA CANTINE, </a:t>
            </a:r>
            <a:br>
              <a:rPr lang="en-US"/>
            </a:br>
            <a:r>
              <a:rPr lang="en-US" sz="2800" b="0" i="0" u="none">
                <a:solidFill>
                  <a:srgbClr val="FF5D61"/>
                </a:solidFill>
                <a:latin typeface="Comfortaa"/>
                <a:ea typeface="Comfortaa"/>
                <a:cs typeface="Comfortaa"/>
                <a:sym typeface="Comfortaa"/>
              </a:rPr>
              <a:t>PRÉSENTATION DES MODULES</a:t>
            </a:r>
            <a:endParaRPr/>
          </a:p>
        </p:txBody>
      </p:sp>
      <p:sp>
        <p:nvSpPr>
          <p:cNvPr id="96" name="Google Shape;96;p9"/>
          <p:cNvSpPr txBox="1">
            <a:spLocks noGrp="1"/>
          </p:cNvSpPr>
          <p:nvPr>
            <p:ph type="subTitle" idx="1"/>
          </p:nvPr>
        </p:nvSpPr>
        <p:spPr>
          <a:xfrm>
            <a:off x="540196" y="2251509"/>
            <a:ext cx="7775575" cy="4103687"/>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2000"/>
              </a:spcBef>
              <a:spcAft>
                <a:spcPts val="0"/>
              </a:spcAft>
              <a:buClr>
                <a:srgbClr val="7F7F7F"/>
              </a:buClr>
              <a:buSzPts val="200"/>
              <a:buFont typeface="Arial"/>
              <a:buChar char="•"/>
            </a:pPr>
            <a:r>
              <a:rPr lang="en-US" sz="1600" b="0" i="0" u="sng" strike="noStrike" cap="none">
                <a:solidFill>
                  <a:srgbClr val="7F7F7F"/>
                </a:solidFill>
                <a:latin typeface="Raleway"/>
                <a:ea typeface="Raleway"/>
                <a:cs typeface="Raleway"/>
                <a:sym typeface="Raleway"/>
              </a:rPr>
              <a:t>10 SÉANCES RÉPARTIES EN 6 MODULES :</a:t>
            </a:r>
            <a:endParaRPr sz="1600" b="0" i="0" u="sng"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7F7F7F"/>
              </a:buClr>
              <a:buSzPts val="200"/>
              <a:buFont typeface="Arial"/>
              <a:buChar char="•"/>
            </a:pPr>
            <a:r>
              <a:rPr lang="en-US" sz="1600" b="0" i="0" u="none" strike="noStrike" cap="none">
                <a:solidFill>
                  <a:srgbClr val="7F7F7F"/>
                </a:solidFill>
                <a:latin typeface="Raleway"/>
                <a:ea typeface="Raleway"/>
                <a:cs typeface="Raleway"/>
                <a:sym typeface="Raleway"/>
              </a:rPr>
              <a:t>Module A : Pour vous, un bon restaurant scolaire, c’est quoi ? </a:t>
            </a:r>
            <a:r>
              <a:rPr lang="en-US" sz="1600" b="1" i="0" u="none" strike="noStrike" cap="none">
                <a:solidFill>
                  <a:srgbClr val="7F7F7F"/>
                </a:solidFill>
                <a:latin typeface="Raleway"/>
                <a:ea typeface="Raleway"/>
                <a:cs typeface="Raleway"/>
                <a:sym typeface="Raleway"/>
              </a:rPr>
              <a:t>(1 jour)</a:t>
            </a:r>
            <a:endParaRPr sz="1600" b="1"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Module B: L’enfant ce mangeur </a:t>
            </a:r>
            <a:r>
              <a:rPr lang="en-US" sz="1600" b="1" i="0" u="none" strike="noStrike" cap="none">
                <a:solidFill>
                  <a:srgbClr val="7F7F7F"/>
                </a:solidFill>
                <a:latin typeface="Raleway"/>
                <a:ea typeface="Raleway"/>
                <a:cs typeface="Raleway"/>
                <a:sym typeface="Raleway"/>
              </a:rPr>
              <a:t>(2 jours)</a:t>
            </a:r>
            <a:endParaRPr sz="1600" b="0"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Module C: L’éveil sensoriel à la cantine </a:t>
            </a:r>
            <a:r>
              <a:rPr lang="en-US" sz="1600" b="1" i="0" u="none" strike="noStrike" cap="none">
                <a:solidFill>
                  <a:srgbClr val="7F7F7F"/>
                </a:solidFill>
                <a:latin typeface="Raleway"/>
                <a:ea typeface="Raleway"/>
                <a:cs typeface="Raleway"/>
                <a:sym typeface="Raleway"/>
              </a:rPr>
              <a:t>(2 jours)</a:t>
            </a:r>
            <a:endParaRPr sz="1600" b="0"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Module D: Des repas équilibrés au juste prix </a:t>
            </a:r>
            <a:r>
              <a:rPr lang="en-US" sz="1600" b="1" i="0" u="none" strike="noStrike" cap="none">
                <a:solidFill>
                  <a:srgbClr val="7F7F7F"/>
                </a:solidFill>
                <a:latin typeface="Raleway"/>
                <a:ea typeface="Raleway"/>
                <a:cs typeface="Raleway"/>
                <a:sym typeface="Raleway"/>
              </a:rPr>
              <a:t>(1 jour)</a:t>
            </a:r>
            <a:endParaRPr sz="1600" b="1"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Module E: Plaisir à la cuisine </a:t>
            </a:r>
            <a:r>
              <a:rPr lang="en-US" sz="1600" b="1" i="0" u="none" strike="noStrike" cap="none">
                <a:solidFill>
                  <a:srgbClr val="7F7F7F"/>
                </a:solidFill>
                <a:latin typeface="Raleway"/>
                <a:ea typeface="Raleway"/>
                <a:cs typeface="Raleway"/>
                <a:sym typeface="Raleway"/>
              </a:rPr>
              <a:t>(2 jours)</a:t>
            </a:r>
            <a:endParaRPr sz="1600" b="0"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Module F: Savoir-faire &amp; faire savoir </a:t>
            </a:r>
            <a:r>
              <a:rPr lang="en-US" sz="1600" b="1" i="0" u="none" strike="noStrike" cap="none">
                <a:solidFill>
                  <a:srgbClr val="7F7F7F"/>
                </a:solidFill>
                <a:latin typeface="Raleway"/>
                <a:ea typeface="Raleway"/>
                <a:cs typeface="Raleway"/>
                <a:sym typeface="Raleway"/>
              </a:rPr>
              <a:t>(1 jour)</a:t>
            </a:r>
            <a:endParaRPr sz="1600" b="0" i="0" u="none" strike="noStrike" cap="none">
              <a:solidFill>
                <a:srgbClr val="7F7F7F"/>
              </a:solidFill>
              <a:latin typeface="Raleway"/>
              <a:ea typeface="Raleway"/>
              <a:cs typeface="Raleway"/>
              <a:sym typeface="Raleway"/>
            </a:endParaRPr>
          </a:p>
          <a:p>
            <a:pPr marL="285750" marR="0" lvl="0" indent="-285750" algn="l" rtl="0">
              <a:lnSpc>
                <a:spcPct val="90000"/>
              </a:lnSpc>
              <a:spcBef>
                <a:spcPts val="2000"/>
              </a:spcBef>
              <a:spcAft>
                <a:spcPts val="0"/>
              </a:spcAft>
              <a:buClr>
                <a:srgbClr val="000000"/>
              </a:buClr>
              <a:buSzPts val="200"/>
              <a:buFont typeface="Arial"/>
              <a:buChar char="•"/>
            </a:pPr>
            <a:r>
              <a:rPr lang="en-US" sz="1600" b="0" i="0" u="none" strike="noStrike" cap="none">
                <a:solidFill>
                  <a:srgbClr val="7F7F7F"/>
                </a:solidFill>
                <a:latin typeface="Raleway"/>
                <a:ea typeface="Raleway"/>
                <a:cs typeface="Raleway"/>
                <a:sym typeface="Raleway"/>
              </a:rPr>
              <a:t>Bilan </a:t>
            </a:r>
            <a:r>
              <a:rPr lang="en-US" sz="1600" b="1" i="0" u="none" strike="noStrike" cap="none">
                <a:solidFill>
                  <a:srgbClr val="7F7F7F"/>
                </a:solidFill>
                <a:latin typeface="Raleway"/>
                <a:ea typeface="Raleway"/>
                <a:cs typeface="Raleway"/>
                <a:sym typeface="Raleway"/>
              </a:rPr>
              <a:t>(1 jour)</a:t>
            </a:r>
            <a:endParaRPr sz="1600" b="0" i="0" u="none" strike="noStrike" cap="none">
              <a:solidFill>
                <a:srgbClr val="7F7F7F"/>
              </a:solidFill>
              <a:latin typeface="Raleway"/>
              <a:ea typeface="Raleway"/>
              <a:cs typeface="Raleway"/>
              <a:sym typeface="Raleway"/>
            </a:endParaRPr>
          </a:p>
          <a:p>
            <a:pPr marL="285750" marR="0" lvl="0" indent="-273050" algn="l" rtl="0">
              <a:lnSpc>
                <a:spcPct val="90000"/>
              </a:lnSpc>
              <a:spcBef>
                <a:spcPts val="2000"/>
              </a:spcBef>
              <a:spcAft>
                <a:spcPts val="0"/>
              </a:spcAft>
              <a:buClr>
                <a:srgbClr val="000000"/>
              </a:buClr>
              <a:buSzPts val="200"/>
              <a:buFont typeface="Arial"/>
              <a:buNone/>
            </a:pPr>
            <a:endParaRPr sz="1400" b="0" i="0" u="none" strike="noStrike" cap="none">
              <a:solidFill>
                <a:srgbClr val="7F7F7F"/>
              </a:solidFill>
              <a:latin typeface="Raleway"/>
              <a:ea typeface="Raleway"/>
              <a:cs typeface="Raleway"/>
              <a:sym typeface="Raleway"/>
            </a:endParaRPr>
          </a:p>
          <a:p>
            <a:pPr marL="285750" marR="0" lvl="0" indent="-273050" algn="l" rtl="0">
              <a:lnSpc>
                <a:spcPct val="90000"/>
              </a:lnSpc>
              <a:spcBef>
                <a:spcPts val="2000"/>
              </a:spcBef>
              <a:spcAft>
                <a:spcPts val="0"/>
              </a:spcAft>
              <a:buClr>
                <a:srgbClr val="7F7F7F"/>
              </a:buClr>
              <a:buSzPts val="200"/>
              <a:buFont typeface="Arial"/>
              <a:buNone/>
            </a:pPr>
            <a:endParaRPr sz="1400" b="0" i="0" u="none" strike="noStrike" cap="none">
              <a:solidFill>
                <a:srgbClr val="7F7F7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sz="2000"/>
              <a:t>MODULE A : </a:t>
            </a:r>
            <a:br>
              <a:rPr lang="en-US" sz="2000"/>
            </a:br>
            <a:r>
              <a:rPr lang="en-US" sz="2000" b="0" i="0" u="none">
                <a:solidFill>
                  <a:srgbClr val="FF5D61"/>
                </a:solidFill>
                <a:latin typeface="Comfortaa"/>
                <a:ea typeface="Comfortaa"/>
                <a:cs typeface="Comfortaa"/>
                <a:sym typeface="Comfortaa"/>
              </a:rPr>
              <a:t>POUR VOUS, UN BON RESTAURANT SCOLAIRE, C’EST QUOI ?</a:t>
            </a:r>
            <a:endParaRPr sz="2000"/>
          </a:p>
        </p:txBody>
      </p:sp>
      <p:sp>
        <p:nvSpPr>
          <p:cNvPr id="103" name="Google Shape;103;p10"/>
          <p:cNvSpPr txBox="1">
            <a:spLocks noGrp="1"/>
          </p:cNvSpPr>
          <p:nvPr>
            <p:ph type="subTitle" idx="1"/>
          </p:nvPr>
        </p:nvSpPr>
        <p:spPr>
          <a:xfrm>
            <a:off x="4822826" y="2089150"/>
            <a:ext cx="3591502" cy="251936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1700"/>
              <a:buFont typeface="Arial"/>
              <a:buNone/>
            </a:pPr>
            <a:r>
              <a:rPr lang="en-US" sz="1700" b="0" i="0" u="none" strike="noStrike" cap="none">
                <a:solidFill>
                  <a:srgbClr val="7F7F7F"/>
                </a:solidFill>
                <a:latin typeface="Raleway"/>
                <a:ea typeface="Raleway"/>
                <a:cs typeface="Raleway"/>
                <a:sym typeface="Raleway"/>
              </a:rPr>
              <a:t>Cette journée concerne tous les professionnels, les parents, les élus.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700"/>
              </a:spcBef>
              <a:spcAft>
                <a:spcPts val="0"/>
              </a:spcAft>
              <a:buClr>
                <a:srgbClr val="000000"/>
              </a:buClr>
              <a:buSzPts val="1700"/>
              <a:buFont typeface="Arial"/>
              <a:buNone/>
            </a:pPr>
            <a:r>
              <a:rPr lang="en-US" sz="1700" b="0" i="0" u="none" strike="noStrike" cap="none">
                <a:solidFill>
                  <a:srgbClr val="7F7F7F"/>
                </a:solidFill>
                <a:latin typeface="Raleway"/>
                <a:ea typeface="Raleway"/>
                <a:cs typeface="Raleway"/>
                <a:sym typeface="Raleway"/>
              </a:rPr>
              <a:t>Nous nous interrogeons sur les missions d’une restauration col-lective pour des enfants.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700"/>
              </a:spcBef>
              <a:spcAft>
                <a:spcPts val="0"/>
              </a:spcAft>
              <a:buClr>
                <a:srgbClr val="000000"/>
              </a:buClr>
              <a:buSzPts val="1700"/>
              <a:buFont typeface="Arial"/>
              <a:buNone/>
            </a:pPr>
            <a:r>
              <a:rPr lang="en-US" sz="1700" b="0" i="0" u="none" strike="noStrike" cap="none">
                <a:solidFill>
                  <a:srgbClr val="7F7F7F"/>
                </a:solidFill>
                <a:latin typeface="Raleway"/>
                <a:ea typeface="Raleway"/>
                <a:cs typeface="Raleway"/>
                <a:sym typeface="Raleway"/>
              </a:rPr>
              <a:t>Nous croisons nos regards, nos expériences.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700"/>
              </a:spcBef>
              <a:spcAft>
                <a:spcPts val="0"/>
              </a:spcAft>
              <a:buClr>
                <a:srgbClr val="000000"/>
              </a:buClr>
              <a:buSzPts val="1700"/>
              <a:buFont typeface="Arial"/>
              <a:buNone/>
            </a:pPr>
            <a:r>
              <a:rPr lang="en-US" sz="1700" b="0" i="0" u="none" strike="noStrike" cap="none">
                <a:solidFill>
                  <a:srgbClr val="7F7F7F"/>
                </a:solidFill>
                <a:latin typeface="Raleway"/>
                <a:ea typeface="Raleway"/>
                <a:cs typeface="Raleway"/>
                <a:sym typeface="Raleway"/>
              </a:rPr>
              <a:t>Nous ébauchons des priorités pour chaque cantine.</a:t>
            </a:r>
            <a:endParaRPr sz="1400" b="0" i="0" u="none" strike="noStrike" cap="none">
              <a:solidFill>
                <a:srgbClr val="000000"/>
              </a:solidFill>
              <a:latin typeface="Arial"/>
              <a:ea typeface="Arial"/>
              <a:cs typeface="Arial"/>
              <a:sym typeface="Arial"/>
            </a:endParaRPr>
          </a:p>
        </p:txBody>
      </p:sp>
      <p:pic>
        <p:nvPicPr>
          <p:cNvPr id="104" name="Google Shape;104;p10"/>
          <p:cNvPicPr preferRelativeResize="0"/>
          <p:nvPr/>
        </p:nvPicPr>
        <p:blipFill rotWithShape="1">
          <a:blip r:embed="rId3">
            <a:alphaModFix/>
          </a:blip>
          <a:srcRect/>
          <a:stretch/>
        </p:blipFill>
        <p:spPr>
          <a:xfrm>
            <a:off x="5267325" y="4005262"/>
            <a:ext cx="3805237" cy="3087687"/>
          </a:xfrm>
          <a:prstGeom prst="rect">
            <a:avLst/>
          </a:prstGeom>
          <a:noFill/>
          <a:ln>
            <a:noFill/>
          </a:ln>
        </p:spPr>
      </p:pic>
      <p:pic>
        <p:nvPicPr>
          <p:cNvPr id="105" name="Google Shape;105;p10"/>
          <p:cNvPicPr preferRelativeResize="0"/>
          <p:nvPr/>
        </p:nvPicPr>
        <p:blipFill rotWithShape="1">
          <a:blip r:embed="rId4">
            <a:alphaModFix/>
          </a:blip>
          <a:srcRect/>
          <a:stretch/>
        </p:blipFill>
        <p:spPr>
          <a:xfrm>
            <a:off x="851478" y="2238268"/>
            <a:ext cx="3025198" cy="42779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a:t>MODULE B : </a:t>
            </a:r>
            <a:br>
              <a:rPr lang="en-US" sz="2000"/>
            </a:br>
            <a:r>
              <a:rPr lang="en-US" sz="2000" b="0" i="0" u="none">
                <a:solidFill>
                  <a:srgbClr val="FF5D61"/>
                </a:solidFill>
                <a:latin typeface="Comfortaa"/>
                <a:ea typeface="Comfortaa"/>
                <a:cs typeface="Comfortaa"/>
                <a:sym typeface="Comfortaa"/>
              </a:rPr>
              <a:t>L’ENFANT, CE MANGEUR</a:t>
            </a:r>
            <a:endParaRPr sz="2000"/>
          </a:p>
        </p:txBody>
      </p:sp>
      <p:sp>
        <p:nvSpPr>
          <p:cNvPr id="144" name="Google Shape;144;p12"/>
          <p:cNvSpPr txBox="1">
            <a:spLocks noGrp="1"/>
          </p:cNvSpPr>
          <p:nvPr>
            <p:ph type="subTitle" idx="1"/>
          </p:nvPr>
        </p:nvSpPr>
        <p:spPr>
          <a:xfrm>
            <a:off x="5038725" y="5359400"/>
            <a:ext cx="4105275" cy="5032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US" sz="1600" b="0" i="0" u="none" strike="noStrike" cap="none">
                <a:solidFill>
                  <a:srgbClr val="FF6F48"/>
                </a:solidFill>
                <a:latin typeface="Raleway"/>
                <a:ea typeface="Raleway"/>
                <a:cs typeface="Raleway"/>
                <a:sym typeface="Raleway"/>
              </a:rPr>
              <a:t>Quelle posture adopter face au refus alimentaire ?</a:t>
            </a:r>
            <a:endParaRPr sz="1700" b="0" i="0" u="none" strike="noStrike" cap="none">
              <a:solidFill>
                <a:srgbClr val="7F7F7F"/>
              </a:solidFill>
              <a:latin typeface="Raleway"/>
              <a:ea typeface="Raleway"/>
              <a:cs typeface="Raleway"/>
              <a:sym typeface="Raleway"/>
            </a:endParaRPr>
          </a:p>
          <a:p>
            <a:pPr marL="228600" marR="0" lvl="0" indent="-228600" algn="l" rtl="0">
              <a:lnSpc>
                <a:spcPct val="90000"/>
              </a:lnSpc>
              <a:spcBef>
                <a:spcPts val="750"/>
              </a:spcBef>
              <a:spcAft>
                <a:spcPts val="0"/>
              </a:spcAft>
              <a:buClr>
                <a:srgbClr val="7F7F7F"/>
              </a:buClr>
              <a:buSzPts val="1700"/>
              <a:buFont typeface="Arial"/>
              <a:buNone/>
            </a:pPr>
            <a:endParaRPr sz="1700" b="0" i="0" u="none" strike="noStrike" cap="none">
              <a:solidFill>
                <a:srgbClr val="7F7F7F"/>
              </a:solidFill>
              <a:latin typeface="Raleway"/>
              <a:ea typeface="Raleway"/>
              <a:cs typeface="Raleway"/>
              <a:sym typeface="Raleway"/>
            </a:endParaRPr>
          </a:p>
        </p:txBody>
      </p:sp>
      <p:sp>
        <p:nvSpPr>
          <p:cNvPr id="145" name="Google Shape;145;p12"/>
          <p:cNvSpPr txBox="1">
            <a:spLocks noGrp="1"/>
          </p:cNvSpPr>
          <p:nvPr>
            <p:ph type="body" idx="2"/>
          </p:nvPr>
        </p:nvSpPr>
        <p:spPr>
          <a:xfrm>
            <a:off x="466726" y="2122488"/>
            <a:ext cx="3886200" cy="4427537"/>
          </a:xfrm>
          <a:prstGeom prst="rect">
            <a:avLst/>
          </a:prstGeom>
          <a:noFill/>
          <a:ln>
            <a:noFill/>
          </a:ln>
        </p:spPr>
        <p:txBody>
          <a:bodyPr spcFirstLastPara="1" wrap="square" lIns="91425" tIns="45700" rIns="91425" bIns="45700" anchor="t" anchorCtr="0">
            <a:noAutofit/>
          </a:bodyPr>
          <a:lstStyle/>
          <a:p>
            <a:pPr marL="0" marR="0" lvl="0" indent="-6350" algn="just" rtl="0">
              <a:lnSpc>
                <a:spcPct val="100000"/>
              </a:lnSpc>
              <a:spcBef>
                <a:spcPts val="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Cette formation de deux jours concerne en priorité les professionnels qui encadrent le temps du repas, les directeurs d’écoles, les parents, les élus. En fonction du nombre de places restantes, on y accueille aussi les autres professionnels.</a:t>
            </a:r>
            <a:endParaRPr sz="1700" b="0" i="0" u="none" strike="noStrike" cap="none">
              <a:solidFill>
                <a:srgbClr val="7F7F7F"/>
              </a:solidFill>
              <a:latin typeface="Raleway"/>
              <a:ea typeface="Raleway"/>
              <a:cs typeface="Raleway"/>
              <a:sym typeface="Raleway"/>
            </a:endParaRPr>
          </a:p>
          <a:p>
            <a:pPr marL="0" marR="0" lvl="0" indent="-63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Nous nous interrogeons sur le rôle social et éducatif du repas, ce qui se joue autour de la table, dans le contexte de la cantine.</a:t>
            </a:r>
            <a:endParaRPr sz="1700" b="0" i="0" u="none" strike="noStrike" cap="none">
              <a:solidFill>
                <a:srgbClr val="7F7F7F"/>
              </a:solidFill>
              <a:latin typeface="Raleway"/>
              <a:ea typeface="Raleway"/>
              <a:cs typeface="Raleway"/>
              <a:sym typeface="Raleway"/>
            </a:endParaRPr>
          </a:p>
          <a:p>
            <a:pPr marL="0" marR="0" lvl="0" indent="-63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Les intervenants sont experts dans le domaine de la sociologie et du comportement alimentaire des enfants.</a:t>
            </a:r>
            <a:endParaRPr sz="1700" b="0" i="0" u="none" strike="noStrike" cap="none">
              <a:solidFill>
                <a:srgbClr val="7F7F7F"/>
              </a:solidFill>
              <a:latin typeface="Raleway"/>
              <a:ea typeface="Raleway"/>
              <a:cs typeface="Raleway"/>
              <a:sym typeface="Raleway"/>
            </a:endParaRPr>
          </a:p>
          <a:p>
            <a:pPr marL="0" marR="0" lvl="0" indent="-6350" algn="just" rtl="0">
              <a:lnSpc>
                <a:spcPct val="100000"/>
              </a:lnSpc>
              <a:spcBef>
                <a:spcPts val="700"/>
              </a:spcBef>
              <a:spcAft>
                <a:spcPts val="0"/>
              </a:spcAft>
              <a:buClr>
                <a:srgbClr val="7F7F7F"/>
              </a:buClr>
              <a:buSzPts val="100"/>
              <a:buFont typeface="Arial"/>
              <a:buChar char="•"/>
            </a:pPr>
            <a:r>
              <a:rPr lang="en-US" sz="1500" b="0" i="0" u="none" strike="noStrike" cap="none">
                <a:solidFill>
                  <a:srgbClr val="7F7F7F"/>
                </a:solidFill>
                <a:latin typeface="Raleway"/>
                <a:ea typeface="Raleway"/>
                <a:cs typeface="Raleway"/>
                <a:sym typeface="Raleway"/>
              </a:rPr>
              <a:t> Chaque participant réfléchit aux missions sociale et éducative du service de restauration.</a:t>
            </a:r>
            <a:endParaRPr sz="1700" b="0" i="0" u="none" strike="noStrike" cap="none">
              <a:solidFill>
                <a:srgbClr val="7F7F7F"/>
              </a:solidFill>
              <a:latin typeface="Raleway"/>
              <a:ea typeface="Raleway"/>
              <a:cs typeface="Raleway"/>
              <a:sym typeface="Raleway"/>
            </a:endParaRPr>
          </a:p>
          <a:p>
            <a:pPr marL="457200" marR="0" lvl="0" indent="-228600" algn="just" rtl="0">
              <a:lnSpc>
                <a:spcPct val="90000"/>
              </a:lnSpc>
              <a:spcBef>
                <a:spcPts val="750"/>
              </a:spcBef>
              <a:spcAft>
                <a:spcPts val="0"/>
              </a:spcAft>
              <a:buClr>
                <a:srgbClr val="7F7F7F"/>
              </a:buClr>
              <a:buSzPts val="1700"/>
              <a:buFont typeface="Arial"/>
              <a:buNone/>
            </a:pPr>
            <a:endParaRPr sz="1700" b="0" i="0" u="none" strike="noStrike" cap="none">
              <a:solidFill>
                <a:srgbClr val="7F7F7F"/>
              </a:solidFill>
              <a:latin typeface="Raleway"/>
              <a:ea typeface="Raleway"/>
              <a:cs typeface="Raleway"/>
              <a:sym typeface="Raleway"/>
            </a:endParaRPr>
          </a:p>
        </p:txBody>
      </p:sp>
      <p:sp>
        <p:nvSpPr>
          <p:cNvPr id="146" name="Google Shape;146;p12"/>
          <p:cNvSpPr txBox="1"/>
          <p:nvPr/>
        </p:nvSpPr>
        <p:spPr>
          <a:xfrm>
            <a:off x="7086600" y="6356350"/>
            <a:ext cx="20574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0BCC1"/>
              </a:buClr>
              <a:buSzPts val="1200"/>
              <a:buFont typeface="Lustria"/>
              <a:buNone/>
            </a:pPr>
            <a:fld id="{00000000-1234-1234-1234-123412341234}" type="slidenum">
              <a:rPr lang="en-US" sz="1200" b="0" i="0" u="none" strike="noStrike" cap="none">
                <a:solidFill>
                  <a:srgbClr val="B0BCC1"/>
                </a:solidFill>
                <a:latin typeface="Lustria"/>
                <a:ea typeface="Lustria"/>
                <a:cs typeface="Lustria"/>
                <a:sym typeface="Lustria"/>
              </a:rPr>
              <a:t>8</a:t>
            </a:fld>
            <a:endParaRPr sz="1400" b="0" i="0" u="none" strike="noStrike" cap="none">
              <a:solidFill>
                <a:srgbClr val="000000"/>
              </a:solidFill>
              <a:latin typeface="Arial"/>
              <a:ea typeface="Arial"/>
              <a:cs typeface="Arial"/>
              <a:sym typeface="Arial"/>
            </a:endParaRPr>
          </a:p>
        </p:txBody>
      </p:sp>
      <p:sp>
        <p:nvSpPr>
          <p:cNvPr id="147" name="Google Shape;147;p12"/>
          <p:cNvSpPr txBox="1"/>
          <p:nvPr/>
        </p:nvSpPr>
        <p:spPr>
          <a:xfrm>
            <a:off x="4587875" y="2259012"/>
            <a:ext cx="4572000" cy="6778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900"/>
              <a:buFont typeface="Raleway"/>
              <a:buNone/>
            </a:pPr>
            <a:r>
              <a:rPr lang="en-US" sz="1900" b="0" i="0" u="none" strike="noStrike" cap="none">
                <a:solidFill>
                  <a:srgbClr val="FF6F48"/>
                </a:solidFill>
                <a:latin typeface="Raleway"/>
                <a:ea typeface="Raleway"/>
                <a:cs typeface="Raleway"/>
                <a:sym typeface="Raleway"/>
              </a:rPr>
              <a:t>Si je vous dis, on ne joue pas à table, </a:t>
            </a:r>
            <a:br>
              <a:rPr lang="en-US" sz="1900" b="0" i="0" u="none" strike="noStrike" cap="none">
                <a:solidFill>
                  <a:srgbClr val="FF6F48"/>
                </a:solidFill>
                <a:latin typeface="Raleway"/>
                <a:ea typeface="Raleway"/>
                <a:cs typeface="Raleway"/>
                <a:sym typeface="Raleway"/>
              </a:rPr>
            </a:br>
            <a:r>
              <a:rPr lang="en-US" sz="1900" b="0" i="0" u="none" strike="noStrike" cap="none">
                <a:solidFill>
                  <a:srgbClr val="FF6F48"/>
                </a:solidFill>
                <a:latin typeface="Raleway"/>
                <a:ea typeface="Raleway"/>
                <a:cs typeface="Raleway"/>
                <a:sym typeface="Raleway"/>
              </a:rPr>
              <a:t>êtes vous d’accord ?</a:t>
            </a:r>
            <a:endParaRPr sz="1400" b="0" i="0" u="none" strike="noStrike" cap="none">
              <a:solidFill>
                <a:srgbClr val="000000"/>
              </a:solidFill>
              <a:latin typeface="Arial"/>
              <a:ea typeface="Arial"/>
              <a:cs typeface="Arial"/>
              <a:sym typeface="Arial"/>
            </a:endParaRPr>
          </a:p>
        </p:txBody>
      </p:sp>
      <p:sp>
        <p:nvSpPr>
          <p:cNvPr id="148" name="Google Shape;148;p12"/>
          <p:cNvSpPr txBox="1"/>
          <p:nvPr/>
        </p:nvSpPr>
        <p:spPr>
          <a:xfrm>
            <a:off x="5148262" y="3192462"/>
            <a:ext cx="468788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600"/>
              <a:buFont typeface="Raleway"/>
              <a:buNone/>
            </a:pPr>
            <a:r>
              <a:rPr lang="en-US" sz="1600" b="0" i="0" u="none" strike="noStrike" cap="none">
                <a:solidFill>
                  <a:srgbClr val="FF6F48"/>
                </a:solidFill>
                <a:latin typeface="Raleway"/>
                <a:ea typeface="Raleway"/>
                <a:cs typeface="Raleway"/>
                <a:sym typeface="Raleway"/>
              </a:rPr>
              <a:t>Comment trouver un juste équilibre </a:t>
            </a:r>
            <a:br>
              <a:rPr lang="en-US" sz="1600" b="0" i="0" u="none" strike="noStrike" cap="none">
                <a:solidFill>
                  <a:srgbClr val="FF6F48"/>
                </a:solidFill>
                <a:latin typeface="Raleway"/>
                <a:ea typeface="Raleway"/>
                <a:cs typeface="Raleway"/>
                <a:sym typeface="Raleway"/>
              </a:rPr>
            </a:br>
            <a:r>
              <a:rPr lang="en-US" sz="1600" b="0" i="0" u="none" strike="noStrike" cap="none">
                <a:solidFill>
                  <a:srgbClr val="FF6F48"/>
                </a:solidFill>
                <a:latin typeface="Raleway"/>
                <a:ea typeface="Raleway"/>
                <a:cs typeface="Raleway"/>
                <a:sym typeface="Raleway"/>
              </a:rPr>
              <a:t>entre normes et plaisir à la cantine ?</a:t>
            </a:r>
            <a:endParaRPr sz="1400" b="0" i="0" u="none" strike="noStrike" cap="none">
              <a:solidFill>
                <a:srgbClr val="000000"/>
              </a:solidFill>
              <a:latin typeface="Arial"/>
              <a:ea typeface="Arial"/>
              <a:cs typeface="Arial"/>
              <a:sym typeface="Arial"/>
            </a:endParaRPr>
          </a:p>
        </p:txBody>
      </p:sp>
      <p:sp>
        <p:nvSpPr>
          <p:cNvPr id="149" name="Google Shape;149;p12"/>
          <p:cNvSpPr txBox="1"/>
          <p:nvPr/>
        </p:nvSpPr>
        <p:spPr>
          <a:xfrm>
            <a:off x="4587875" y="4194175"/>
            <a:ext cx="4276725" cy="969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F48"/>
              </a:buClr>
              <a:buSzPts val="1900"/>
              <a:buFont typeface="Raleway"/>
              <a:buNone/>
            </a:pPr>
            <a:r>
              <a:rPr lang="en-US" sz="1900" b="0" i="0" u="none" strike="noStrike" cap="none">
                <a:solidFill>
                  <a:srgbClr val="FF6F48"/>
                </a:solidFill>
                <a:latin typeface="Raleway"/>
                <a:ea typeface="Raleway"/>
                <a:cs typeface="Raleway"/>
                <a:sym typeface="Raleway"/>
              </a:rPr>
              <a:t>Si je vous dis que les enfants sont de plus en plus difficiles, êtes vous d’accord ?</a:t>
            </a:r>
            <a:endParaRPr sz="1400" b="0" i="0" u="none" strike="noStrike" cap="none">
              <a:solidFill>
                <a:srgbClr val="000000"/>
              </a:solidFill>
              <a:latin typeface="Arial"/>
              <a:ea typeface="Arial"/>
              <a:cs typeface="Arial"/>
              <a:sym typeface="Arial"/>
            </a:endParaRPr>
          </a:p>
        </p:txBody>
      </p:sp>
      <p:grpSp>
        <p:nvGrpSpPr>
          <p:cNvPr id="150" name="Google Shape;150;p12"/>
          <p:cNvGrpSpPr/>
          <p:nvPr/>
        </p:nvGrpSpPr>
        <p:grpSpPr>
          <a:xfrm>
            <a:off x="4791075" y="3441700"/>
            <a:ext cx="342900" cy="104775"/>
            <a:chOff x="4791142" y="3440585"/>
            <a:chExt cx="344160" cy="105840"/>
          </a:xfrm>
        </p:grpSpPr>
        <p:pic>
          <p:nvPicPr>
            <p:cNvPr id="151" name="Google Shape;151;p12"/>
            <p:cNvPicPr preferRelativeResize="0"/>
            <p:nvPr/>
          </p:nvPicPr>
          <p:blipFill rotWithShape="1">
            <a:blip r:embed="rId3">
              <a:alphaModFix/>
            </a:blip>
            <a:srcRect/>
            <a:stretch/>
          </p:blipFill>
          <p:spPr>
            <a:xfrm>
              <a:off x="4791142" y="3479105"/>
              <a:ext cx="243000" cy="22680"/>
            </a:xfrm>
            <a:prstGeom prst="rect">
              <a:avLst/>
            </a:prstGeom>
            <a:noFill/>
            <a:ln>
              <a:noFill/>
            </a:ln>
          </p:spPr>
        </p:pic>
        <p:pic>
          <p:nvPicPr>
            <p:cNvPr id="152" name="Google Shape;152;p12"/>
            <p:cNvPicPr preferRelativeResize="0"/>
            <p:nvPr/>
          </p:nvPicPr>
          <p:blipFill rotWithShape="1">
            <a:blip r:embed="rId4">
              <a:alphaModFix/>
            </a:blip>
            <a:srcRect/>
            <a:stretch/>
          </p:blipFill>
          <p:spPr>
            <a:xfrm>
              <a:off x="5008582" y="3440585"/>
              <a:ext cx="126720" cy="105840"/>
            </a:xfrm>
            <a:prstGeom prst="rect">
              <a:avLst/>
            </a:prstGeom>
            <a:noFill/>
            <a:ln>
              <a:noFill/>
            </a:ln>
          </p:spPr>
        </p:pic>
      </p:grpSp>
      <p:grpSp>
        <p:nvGrpSpPr>
          <p:cNvPr id="153" name="Google Shape;153;p12"/>
          <p:cNvGrpSpPr/>
          <p:nvPr/>
        </p:nvGrpSpPr>
        <p:grpSpPr>
          <a:xfrm>
            <a:off x="4781550" y="5589587"/>
            <a:ext cx="338137" cy="107950"/>
            <a:chOff x="4781422" y="5589065"/>
            <a:chExt cx="338760" cy="108360"/>
          </a:xfrm>
        </p:grpSpPr>
        <p:pic>
          <p:nvPicPr>
            <p:cNvPr id="154" name="Google Shape;154;p12"/>
            <p:cNvPicPr preferRelativeResize="0"/>
            <p:nvPr/>
          </p:nvPicPr>
          <p:blipFill rotWithShape="1">
            <a:blip r:embed="rId5">
              <a:alphaModFix/>
            </a:blip>
            <a:srcRect/>
            <a:stretch/>
          </p:blipFill>
          <p:spPr>
            <a:xfrm>
              <a:off x="4781422" y="5628665"/>
              <a:ext cx="280080" cy="24840"/>
            </a:xfrm>
            <a:prstGeom prst="rect">
              <a:avLst/>
            </a:prstGeom>
            <a:noFill/>
            <a:ln>
              <a:noFill/>
            </a:ln>
          </p:spPr>
        </p:pic>
        <p:pic>
          <p:nvPicPr>
            <p:cNvPr id="155" name="Google Shape;155;p12"/>
            <p:cNvPicPr preferRelativeResize="0"/>
            <p:nvPr/>
          </p:nvPicPr>
          <p:blipFill rotWithShape="1">
            <a:blip r:embed="rId6">
              <a:alphaModFix/>
            </a:blip>
            <a:srcRect/>
            <a:stretch/>
          </p:blipFill>
          <p:spPr>
            <a:xfrm>
              <a:off x="5034502" y="5589065"/>
              <a:ext cx="85680" cy="10836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3" descr="Une image contenant texte, graphiques vectoriels&#10;&#10;Description générée automatiquement"/>
          <p:cNvPicPr preferRelativeResize="0"/>
          <p:nvPr/>
        </p:nvPicPr>
        <p:blipFill rotWithShape="1">
          <a:blip r:embed="rId3">
            <a:alphaModFix/>
          </a:blip>
          <a:srcRect/>
          <a:stretch/>
        </p:blipFill>
        <p:spPr>
          <a:xfrm>
            <a:off x="2441575" y="3500437"/>
            <a:ext cx="5954712" cy="3756025"/>
          </a:xfrm>
          <a:prstGeom prst="rect">
            <a:avLst/>
          </a:prstGeom>
          <a:noFill/>
          <a:ln>
            <a:noFill/>
          </a:ln>
        </p:spPr>
      </p:pic>
      <p:sp>
        <p:nvSpPr>
          <p:cNvPr id="162" name="Google Shape;162;p13"/>
          <p:cNvSpPr txBox="1"/>
          <p:nvPr/>
        </p:nvSpPr>
        <p:spPr>
          <a:xfrm>
            <a:off x="4135437" y="2305050"/>
            <a:ext cx="1806575"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200"/>
              <a:buFont typeface="Raleway"/>
              <a:buNone/>
            </a:pPr>
            <a:r>
              <a:rPr lang="en-US" sz="1200" b="1" i="0" u="none" strike="noStrike" cap="none">
                <a:solidFill>
                  <a:srgbClr val="7F7F7F"/>
                </a:solidFill>
                <a:latin typeface="Raleway"/>
                <a:ea typeface="Raleway"/>
                <a:cs typeface="Raleway"/>
                <a:sym typeface="Raleway"/>
              </a:rPr>
              <a:t>DES CLÉS </a:t>
            </a:r>
            <a:br>
              <a:rPr lang="en-US" sz="1200" b="1" i="0" u="none" strike="noStrike" cap="none">
                <a:solidFill>
                  <a:srgbClr val="7F7F7F"/>
                </a:solidFill>
                <a:latin typeface="Raleway"/>
                <a:ea typeface="Raleway"/>
                <a:cs typeface="Raleway"/>
                <a:sym typeface="Raleway"/>
              </a:rPr>
            </a:br>
            <a:r>
              <a:rPr lang="en-US" sz="1200" b="1" i="0" u="none" strike="noStrike" cap="none">
                <a:solidFill>
                  <a:srgbClr val="7F7F7F"/>
                </a:solidFill>
                <a:latin typeface="Raleway"/>
                <a:ea typeface="Raleway"/>
                <a:cs typeface="Raleway"/>
                <a:sym typeface="Raleway"/>
              </a:rPr>
              <a:t>POUR COMPRENDRE</a:t>
            </a:r>
            <a:endParaRPr sz="1400" b="0" i="0" u="none" strike="noStrike" cap="none">
              <a:solidFill>
                <a:srgbClr val="000000"/>
              </a:solidFill>
              <a:latin typeface="Arial"/>
              <a:ea typeface="Arial"/>
              <a:cs typeface="Arial"/>
              <a:sym typeface="Arial"/>
            </a:endParaRPr>
          </a:p>
        </p:txBody>
      </p:sp>
      <p:sp>
        <p:nvSpPr>
          <p:cNvPr id="163" name="Google Shape;163;p13"/>
          <p:cNvSpPr txBox="1"/>
          <p:nvPr/>
        </p:nvSpPr>
        <p:spPr>
          <a:xfrm>
            <a:off x="414337" y="3419475"/>
            <a:ext cx="1397000"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C’EST TRÈS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INSTRUCTIF</a:t>
            </a:r>
            <a:endParaRPr sz="1400" b="0" i="0" u="none" strike="noStrike" cap="none">
              <a:solidFill>
                <a:srgbClr val="000000"/>
              </a:solidFill>
              <a:latin typeface="Arial"/>
              <a:ea typeface="Arial"/>
              <a:cs typeface="Arial"/>
              <a:sym typeface="Arial"/>
            </a:endParaRPr>
          </a:p>
        </p:txBody>
      </p:sp>
      <p:sp>
        <p:nvSpPr>
          <p:cNvPr id="164" name="Google Shape;164;p13"/>
          <p:cNvSpPr txBox="1"/>
          <p:nvPr/>
        </p:nvSpPr>
        <p:spPr>
          <a:xfrm>
            <a:off x="581025" y="5197475"/>
            <a:ext cx="2168525" cy="8302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200"/>
              <a:buFont typeface="Raleway"/>
              <a:buNone/>
            </a:pPr>
            <a:r>
              <a:rPr lang="en-US" sz="1200" b="1" i="0" u="none" strike="noStrike" cap="none">
                <a:solidFill>
                  <a:srgbClr val="7F7F7F"/>
                </a:solidFill>
                <a:latin typeface="Raleway"/>
                <a:ea typeface="Raleway"/>
                <a:cs typeface="Raleway"/>
                <a:sym typeface="Raleway"/>
              </a:rPr>
              <a:t>JE SUIS MOTIVÉE,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200"/>
              <a:buFont typeface="Raleway"/>
              <a:buNone/>
            </a:pPr>
            <a:r>
              <a:rPr lang="en-US" sz="1200" b="1" i="0" u="none" strike="noStrike" cap="none">
                <a:solidFill>
                  <a:srgbClr val="7F7F7F"/>
                </a:solidFill>
                <a:latin typeface="Raleway"/>
                <a:ea typeface="Raleway"/>
                <a:cs typeface="Raleway"/>
                <a:sym typeface="Raleway"/>
              </a:rPr>
              <a:t>CES JOURNÉES M’ONT DONNÉ ENVIE D’ENTREPRENDRE</a:t>
            </a:r>
            <a:endParaRPr sz="1400" b="0" i="0" u="none" strike="noStrike" cap="none">
              <a:solidFill>
                <a:srgbClr val="000000"/>
              </a:solidFill>
              <a:latin typeface="Arial"/>
              <a:ea typeface="Arial"/>
              <a:cs typeface="Arial"/>
              <a:sym typeface="Arial"/>
            </a:endParaRPr>
          </a:p>
        </p:txBody>
      </p:sp>
      <p:sp>
        <p:nvSpPr>
          <p:cNvPr id="165" name="Google Shape;165;p13"/>
          <p:cNvSpPr txBox="1"/>
          <p:nvPr/>
        </p:nvSpPr>
        <p:spPr>
          <a:xfrm>
            <a:off x="1885950" y="2374900"/>
            <a:ext cx="1639887"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CELA VA M’AIDER </a:t>
            </a:r>
            <a:br>
              <a:rPr lang="en-US" sz="1400" b="1" i="0" u="none" strike="noStrike" cap="none">
                <a:solidFill>
                  <a:srgbClr val="7F7F7F"/>
                </a:solidFill>
                <a:latin typeface="Raleway"/>
                <a:ea typeface="Raleway"/>
                <a:cs typeface="Raleway"/>
                <a:sym typeface="Raleway"/>
              </a:rPr>
            </a:br>
            <a:r>
              <a:rPr lang="en-US" sz="1400" b="1" i="0" u="none" strike="noStrike" cap="none">
                <a:solidFill>
                  <a:srgbClr val="7F7F7F"/>
                </a:solidFill>
                <a:latin typeface="Raleway"/>
                <a:ea typeface="Raleway"/>
                <a:cs typeface="Raleway"/>
                <a:sym typeface="Raleway"/>
              </a:rPr>
              <a:t>À PRENDRE DU RECUL</a:t>
            </a:r>
            <a:endParaRPr sz="1400" b="0" i="0" u="none" strike="noStrike" cap="none">
              <a:solidFill>
                <a:srgbClr val="000000"/>
              </a:solidFill>
              <a:latin typeface="Arial"/>
              <a:ea typeface="Arial"/>
              <a:cs typeface="Arial"/>
              <a:sym typeface="Arial"/>
            </a:endParaRPr>
          </a:p>
        </p:txBody>
      </p:sp>
      <p:sp>
        <p:nvSpPr>
          <p:cNvPr id="166" name="Google Shape;166;p13"/>
          <p:cNvSpPr txBox="1"/>
          <p:nvPr/>
        </p:nvSpPr>
        <p:spPr>
          <a:xfrm>
            <a:off x="2100262" y="4027487"/>
            <a:ext cx="1538287"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200"/>
              <a:buFont typeface="Raleway"/>
              <a:buNone/>
            </a:pPr>
            <a:r>
              <a:rPr lang="en-US" sz="1200" b="1" i="0" u="none" strike="noStrike" cap="none">
                <a:solidFill>
                  <a:srgbClr val="7F7F7F"/>
                </a:solidFill>
                <a:latin typeface="Raleway"/>
                <a:ea typeface="Raleway"/>
                <a:cs typeface="Raleway"/>
                <a:sym typeface="Raleway"/>
              </a:rPr>
              <a:t>C’EST</a:t>
            </a:r>
            <a:br>
              <a:rPr lang="en-US" sz="1200" b="1" i="0" u="none" strike="noStrike" cap="none">
                <a:solidFill>
                  <a:srgbClr val="7F7F7F"/>
                </a:solidFill>
                <a:latin typeface="Raleway"/>
                <a:ea typeface="Raleway"/>
                <a:cs typeface="Raleway"/>
                <a:sym typeface="Raleway"/>
              </a:rPr>
            </a:br>
            <a:r>
              <a:rPr lang="en-US" sz="1200" b="1" i="0" u="none" strike="noStrike" cap="none">
                <a:solidFill>
                  <a:srgbClr val="7F7F7F"/>
                </a:solidFill>
                <a:latin typeface="Raleway"/>
                <a:ea typeface="Raleway"/>
                <a:cs typeface="Raleway"/>
                <a:sym typeface="Raleway"/>
              </a:rPr>
              <a:t>INSPIRANT</a:t>
            </a:r>
            <a:endParaRPr sz="1400" b="0" i="0" u="none" strike="noStrike" cap="none">
              <a:solidFill>
                <a:srgbClr val="000000"/>
              </a:solidFill>
              <a:latin typeface="Arial"/>
              <a:ea typeface="Arial"/>
              <a:cs typeface="Arial"/>
              <a:sym typeface="Arial"/>
            </a:endParaRPr>
          </a:p>
        </p:txBody>
      </p:sp>
      <p:sp>
        <p:nvSpPr>
          <p:cNvPr id="167" name="Google Shape;167;p13"/>
          <p:cNvSpPr txBox="1"/>
          <p:nvPr/>
        </p:nvSpPr>
        <p:spPr>
          <a:xfrm>
            <a:off x="6880225" y="3732212"/>
            <a:ext cx="1539875"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200"/>
              <a:buFont typeface="Raleway"/>
              <a:buNone/>
            </a:pPr>
            <a:r>
              <a:rPr lang="en-US" sz="1200" b="1" i="0" u="none" strike="noStrike" cap="none">
                <a:solidFill>
                  <a:srgbClr val="7F7F7F"/>
                </a:solidFill>
                <a:latin typeface="Raleway"/>
                <a:ea typeface="Raleway"/>
                <a:cs typeface="Raleway"/>
                <a:sym typeface="Raleway"/>
              </a:rPr>
              <a:t>JE REPARS AVEC UN PANEL D’IDÉES</a:t>
            </a:r>
            <a:endParaRPr sz="1400" b="0" i="0" u="none" strike="noStrike" cap="none">
              <a:solidFill>
                <a:srgbClr val="000000"/>
              </a:solidFill>
              <a:latin typeface="Arial"/>
              <a:ea typeface="Arial"/>
              <a:cs typeface="Arial"/>
              <a:sym typeface="Arial"/>
            </a:endParaRPr>
          </a:p>
        </p:txBody>
      </p:sp>
      <p:sp>
        <p:nvSpPr>
          <p:cNvPr id="168" name="Google Shape;168;p13"/>
          <p:cNvSpPr txBox="1"/>
          <p:nvPr/>
        </p:nvSpPr>
        <p:spPr>
          <a:xfrm>
            <a:off x="6977062" y="2001837"/>
            <a:ext cx="1538287"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DES JOURNÉES FRUCTUEUSES</a:t>
            </a:r>
            <a:endParaRPr sz="1400" b="0" i="0" u="none" strike="noStrike" cap="none">
              <a:solidFill>
                <a:srgbClr val="000000"/>
              </a:solidFill>
              <a:latin typeface="Arial"/>
              <a:ea typeface="Arial"/>
              <a:cs typeface="Arial"/>
              <a:sym typeface="Arial"/>
            </a:endParaRPr>
          </a:p>
        </p:txBody>
      </p:sp>
      <p:sp>
        <p:nvSpPr>
          <p:cNvPr id="169" name="Google Shape;169;p13"/>
          <p:cNvSpPr txBox="1"/>
          <p:nvPr/>
        </p:nvSpPr>
        <p:spPr>
          <a:xfrm>
            <a:off x="5003800" y="3376612"/>
            <a:ext cx="1538287"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JE ME SENS RASSURÉE</a:t>
            </a:r>
            <a:endParaRPr sz="1400" b="0" i="0" u="none" strike="noStrike" cap="none">
              <a:solidFill>
                <a:srgbClr val="000000"/>
              </a:solidFill>
              <a:latin typeface="Arial"/>
              <a:ea typeface="Arial"/>
              <a:cs typeface="Arial"/>
              <a:sym typeface="Arial"/>
            </a:endParaRPr>
          </a:p>
        </p:txBody>
      </p:sp>
      <p:sp>
        <p:nvSpPr>
          <p:cNvPr id="170" name="Google Shape;170;p13"/>
          <p:cNvSpPr txBox="1"/>
          <p:nvPr/>
        </p:nvSpPr>
        <p:spPr>
          <a:xfrm>
            <a:off x="6796087" y="5273675"/>
            <a:ext cx="1539875" cy="738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400"/>
              <a:buFont typeface="Raleway"/>
              <a:buNone/>
            </a:pPr>
            <a:r>
              <a:rPr lang="en-US" sz="1400" b="1" i="0" u="none" strike="noStrike" cap="none">
                <a:solidFill>
                  <a:srgbClr val="7F7F7F"/>
                </a:solidFill>
                <a:latin typeface="Raleway"/>
                <a:ea typeface="Raleway"/>
                <a:cs typeface="Raleway"/>
                <a:sym typeface="Raleway"/>
              </a:rPr>
              <a:t>DES PARTAGES SUR NOS PRATIQUES</a:t>
            </a:r>
            <a:endParaRPr sz="1400" b="0" i="0" u="none" strike="noStrike" cap="none">
              <a:solidFill>
                <a:srgbClr val="000000"/>
              </a:solidFill>
              <a:latin typeface="Arial"/>
              <a:ea typeface="Arial"/>
              <a:cs typeface="Arial"/>
              <a:sym typeface="Arial"/>
            </a:endParaRPr>
          </a:p>
        </p:txBody>
      </p:sp>
      <p:pic>
        <p:nvPicPr>
          <p:cNvPr id="171" name="Google Shape;171;p13"/>
          <p:cNvPicPr preferRelativeResize="0"/>
          <p:nvPr/>
        </p:nvPicPr>
        <p:blipFill rotWithShape="1">
          <a:blip r:embed="rId4">
            <a:alphaModFix/>
          </a:blip>
          <a:srcRect/>
          <a:stretch/>
        </p:blipFill>
        <p:spPr>
          <a:xfrm>
            <a:off x="6724650" y="3214687"/>
            <a:ext cx="1954212" cy="1438275"/>
          </a:xfrm>
          <a:prstGeom prst="rect">
            <a:avLst/>
          </a:prstGeom>
          <a:noFill/>
          <a:ln>
            <a:noFill/>
          </a:ln>
        </p:spPr>
      </p:pic>
      <p:grpSp>
        <p:nvGrpSpPr>
          <p:cNvPr id="172" name="Google Shape;172;p13"/>
          <p:cNvGrpSpPr/>
          <p:nvPr/>
        </p:nvGrpSpPr>
        <p:grpSpPr>
          <a:xfrm>
            <a:off x="312737" y="1630362"/>
            <a:ext cx="8328025" cy="4760912"/>
            <a:chOff x="313307" y="1631025"/>
            <a:chExt cx="8328831" cy="4761152"/>
          </a:xfrm>
        </p:grpSpPr>
        <p:pic>
          <p:nvPicPr>
            <p:cNvPr id="173" name="Google Shape;173;p13"/>
            <p:cNvPicPr preferRelativeResize="0"/>
            <p:nvPr/>
          </p:nvPicPr>
          <p:blipFill rotWithShape="1">
            <a:blip r:embed="rId5">
              <a:alphaModFix/>
            </a:blip>
            <a:srcRect/>
            <a:stretch/>
          </p:blipFill>
          <p:spPr>
            <a:xfrm>
              <a:off x="1564657" y="3950974"/>
              <a:ext cx="102675" cy="163440"/>
            </a:xfrm>
            <a:prstGeom prst="rect">
              <a:avLst/>
            </a:prstGeom>
            <a:noFill/>
            <a:ln>
              <a:noFill/>
            </a:ln>
          </p:spPr>
        </p:pic>
        <p:pic>
          <p:nvPicPr>
            <p:cNvPr id="174" name="Google Shape;174;p13"/>
            <p:cNvPicPr preferRelativeResize="0"/>
            <p:nvPr/>
          </p:nvPicPr>
          <p:blipFill rotWithShape="1">
            <a:blip r:embed="rId6">
              <a:alphaModFix/>
            </a:blip>
            <a:srcRect/>
            <a:stretch/>
          </p:blipFill>
          <p:spPr>
            <a:xfrm>
              <a:off x="313307" y="3218799"/>
              <a:ext cx="1517040" cy="957600"/>
            </a:xfrm>
            <a:prstGeom prst="rect">
              <a:avLst/>
            </a:prstGeom>
            <a:noFill/>
            <a:ln>
              <a:noFill/>
            </a:ln>
          </p:spPr>
        </p:pic>
        <p:pic>
          <p:nvPicPr>
            <p:cNvPr id="175" name="Google Shape;175;p13"/>
            <p:cNvPicPr preferRelativeResize="0"/>
            <p:nvPr/>
          </p:nvPicPr>
          <p:blipFill rotWithShape="1">
            <a:blip r:embed="rId7">
              <a:alphaModFix/>
            </a:blip>
            <a:srcRect/>
            <a:stretch/>
          </p:blipFill>
          <p:spPr>
            <a:xfrm>
              <a:off x="2199577" y="3805388"/>
              <a:ext cx="1010160" cy="903600"/>
            </a:xfrm>
            <a:prstGeom prst="rect">
              <a:avLst/>
            </a:prstGeom>
            <a:noFill/>
            <a:ln>
              <a:noFill/>
            </a:ln>
          </p:spPr>
        </p:pic>
        <p:pic>
          <p:nvPicPr>
            <p:cNvPr id="176" name="Google Shape;176;p13"/>
            <p:cNvPicPr preferRelativeResize="0"/>
            <p:nvPr/>
          </p:nvPicPr>
          <p:blipFill rotWithShape="1">
            <a:blip r:embed="rId8">
              <a:alphaModFix/>
            </a:blip>
            <a:srcRect/>
            <a:stretch/>
          </p:blipFill>
          <p:spPr>
            <a:xfrm>
              <a:off x="3138817" y="3970268"/>
              <a:ext cx="392400" cy="749880"/>
            </a:xfrm>
            <a:prstGeom prst="rect">
              <a:avLst/>
            </a:prstGeom>
            <a:noFill/>
            <a:ln>
              <a:noFill/>
            </a:ln>
          </p:spPr>
        </p:pic>
        <p:pic>
          <p:nvPicPr>
            <p:cNvPr id="177" name="Google Shape;177;p13"/>
            <p:cNvPicPr preferRelativeResize="0"/>
            <p:nvPr/>
          </p:nvPicPr>
          <p:blipFill rotWithShape="1">
            <a:blip r:embed="rId9">
              <a:alphaModFix/>
            </a:blip>
            <a:srcRect/>
            <a:stretch/>
          </p:blipFill>
          <p:spPr>
            <a:xfrm>
              <a:off x="4187699" y="2822850"/>
              <a:ext cx="116280" cy="152280"/>
            </a:xfrm>
            <a:prstGeom prst="rect">
              <a:avLst/>
            </a:prstGeom>
            <a:noFill/>
            <a:ln>
              <a:noFill/>
            </a:ln>
          </p:spPr>
        </p:pic>
        <p:pic>
          <p:nvPicPr>
            <p:cNvPr id="178" name="Google Shape;178;p13"/>
            <p:cNvPicPr preferRelativeResize="0"/>
            <p:nvPr/>
          </p:nvPicPr>
          <p:blipFill rotWithShape="1">
            <a:blip r:embed="rId10">
              <a:alphaModFix/>
            </a:blip>
            <a:srcRect/>
            <a:stretch/>
          </p:blipFill>
          <p:spPr>
            <a:xfrm>
              <a:off x="4112555" y="2009669"/>
              <a:ext cx="1839056" cy="1029951"/>
            </a:xfrm>
            <a:prstGeom prst="rect">
              <a:avLst/>
            </a:prstGeom>
            <a:noFill/>
            <a:ln>
              <a:noFill/>
            </a:ln>
          </p:spPr>
        </p:pic>
        <p:pic>
          <p:nvPicPr>
            <p:cNvPr id="179" name="Google Shape;179;p13"/>
            <p:cNvPicPr preferRelativeResize="0"/>
            <p:nvPr/>
          </p:nvPicPr>
          <p:blipFill rotWithShape="1">
            <a:blip r:embed="rId11">
              <a:alphaModFix/>
            </a:blip>
            <a:srcRect/>
            <a:stretch/>
          </p:blipFill>
          <p:spPr>
            <a:xfrm>
              <a:off x="6702458" y="1631025"/>
              <a:ext cx="1939680" cy="1191245"/>
            </a:xfrm>
            <a:prstGeom prst="rect">
              <a:avLst/>
            </a:prstGeom>
            <a:noFill/>
            <a:ln>
              <a:noFill/>
            </a:ln>
          </p:spPr>
        </p:pic>
        <p:pic>
          <p:nvPicPr>
            <p:cNvPr id="180" name="Google Shape;180;p13"/>
            <p:cNvPicPr preferRelativeResize="0"/>
            <p:nvPr/>
          </p:nvPicPr>
          <p:blipFill rotWithShape="1">
            <a:blip r:embed="rId12">
              <a:alphaModFix/>
            </a:blip>
            <a:srcRect/>
            <a:stretch/>
          </p:blipFill>
          <p:spPr>
            <a:xfrm>
              <a:off x="4959723" y="3141376"/>
              <a:ext cx="1056954" cy="973080"/>
            </a:xfrm>
            <a:prstGeom prst="rect">
              <a:avLst/>
            </a:prstGeom>
            <a:noFill/>
            <a:ln>
              <a:noFill/>
            </a:ln>
          </p:spPr>
        </p:pic>
        <p:pic>
          <p:nvPicPr>
            <p:cNvPr id="181" name="Google Shape;181;p13"/>
            <p:cNvPicPr preferRelativeResize="0"/>
            <p:nvPr/>
          </p:nvPicPr>
          <p:blipFill rotWithShape="1">
            <a:blip r:embed="rId13">
              <a:alphaModFix/>
            </a:blip>
            <a:srcRect/>
            <a:stretch/>
          </p:blipFill>
          <p:spPr>
            <a:xfrm>
              <a:off x="5981040" y="4026582"/>
              <a:ext cx="118440" cy="182880"/>
            </a:xfrm>
            <a:prstGeom prst="rect">
              <a:avLst/>
            </a:prstGeom>
            <a:noFill/>
            <a:ln>
              <a:noFill/>
            </a:ln>
          </p:spPr>
        </p:pic>
        <p:pic>
          <p:nvPicPr>
            <p:cNvPr id="182" name="Google Shape;182;p13"/>
            <p:cNvPicPr preferRelativeResize="0"/>
            <p:nvPr/>
          </p:nvPicPr>
          <p:blipFill rotWithShape="1">
            <a:blip r:embed="rId14">
              <a:alphaModFix/>
            </a:blip>
            <a:srcRect/>
            <a:stretch/>
          </p:blipFill>
          <p:spPr>
            <a:xfrm>
              <a:off x="6063839" y="3192851"/>
              <a:ext cx="449280" cy="843128"/>
            </a:xfrm>
            <a:prstGeom prst="rect">
              <a:avLst/>
            </a:prstGeom>
            <a:noFill/>
            <a:ln>
              <a:noFill/>
            </a:ln>
          </p:spPr>
        </p:pic>
        <p:pic>
          <p:nvPicPr>
            <p:cNvPr id="183" name="Google Shape;183;p13"/>
            <p:cNvPicPr preferRelativeResize="0"/>
            <p:nvPr/>
          </p:nvPicPr>
          <p:blipFill rotWithShape="1">
            <a:blip r:embed="rId15">
              <a:alphaModFix/>
            </a:blip>
            <a:srcRect/>
            <a:stretch/>
          </p:blipFill>
          <p:spPr>
            <a:xfrm>
              <a:off x="6702458" y="5033585"/>
              <a:ext cx="1869840" cy="1262160"/>
            </a:xfrm>
            <a:prstGeom prst="rect">
              <a:avLst/>
            </a:prstGeom>
            <a:noFill/>
            <a:ln>
              <a:noFill/>
            </a:ln>
          </p:spPr>
        </p:pic>
        <p:pic>
          <p:nvPicPr>
            <p:cNvPr id="184" name="Google Shape;184;p13"/>
            <p:cNvPicPr preferRelativeResize="0"/>
            <p:nvPr/>
          </p:nvPicPr>
          <p:blipFill rotWithShape="1">
            <a:blip r:embed="rId16">
              <a:alphaModFix/>
            </a:blip>
            <a:srcRect/>
            <a:stretch/>
          </p:blipFill>
          <p:spPr>
            <a:xfrm>
              <a:off x="8094938" y="5013785"/>
              <a:ext cx="145440" cy="172800"/>
            </a:xfrm>
            <a:prstGeom prst="rect">
              <a:avLst/>
            </a:prstGeom>
            <a:noFill/>
            <a:ln>
              <a:noFill/>
            </a:ln>
          </p:spPr>
        </p:pic>
        <p:pic>
          <p:nvPicPr>
            <p:cNvPr id="185" name="Google Shape;185;p13"/>
            <p:cNvPicPr preferRelativeResize="0"/>
            <p:nvPr/>
          </p:nvPicPr>
          <p:blipFill rotWithShape="1">
            <a:blip r:embed="rId17">
              <a:alphaModFix/>
            </a:blip>
            <a:srcRect/>
            <a:stretch/>
          </p:blipFill>
          <p:spPr>
            <a:xfrm>
              <a:off x="791194" y="6076280"/>
              <a:ext cx="116216" cy="258814"/>
            </a:xfrm>
            <a:prstGeom prst="rect">
              <a:avLst/>
            </a:prstGeom>
            <a:noFill/>
            <a:ln>
              <a:noFill/>
            </a:ln>
          </p:spPr>
        </p:pic>
        <p:pic>
          <p:nvPicPr>
            <p:cNvPr id="186" name="Google Shape;186;p13"/>
            <p:cNvPicPr preferRelativeResize="0"/>
            <p:nvPr/>
          </p:nvPicPr>
          <p:blipFill rotWithShape="1">
            <a:blip r:embed="rId18">
              <a:alphaModFix/>
            </a:blip>
            <a:srcRect/>
            <a:stretch/>
          </p:blipFill>
          <p:spPr>
            <a:xfrm>
              <a:off x="577006" y="4678898"/>
              <a:ext cx="2334193" cy="1713279"/>
            </a:xfrm>
            <a:prstGeom prst="rect">
              <a:avLst/>
            </a:prstGeom>
            <a:noFill/>
            <a:ln>
              <a:noFill/>
            </a:ln>
          </p:spPr>
        </p:pic>
        <p:pic>
          <p:nvPicPr>
            <p:cNvPr id="187" name="Google Shape;187;p13"/>
            <p:cNvPicPr preferRelativeResize="0"/>
            <p:nvPr/>
          </p:nvPicPr>
          <p:blipFill rotWithShape="1">
            <a:blip r:embed="rId19">
              <a:alphaModFix/>
            </a:blip>
            <a:srcRect/>
            <a:stretch/>
          </p:blipFill>
          <p:spPr>
            <a:xfrm>
              <a:off x="1808618" y="2083385"/>
              <a:ext cx="1347840" cy="1562760"/>
            </a:xfrm>
            <a:prstGeom prst="rect">
              <a:avLst/>
            </a:prstGeom>
            <a:noFill/>
            <a:ln>
              <a:noFill/>
            </a:ln>
          </p:spPr>
        </p:pic>
        <p:pic>
          <p:nvPicPr>
            <p:cNvPr id="188" name="Google Shape;188;p13"/>
            <p:cNvPicPr preferRelativeResize="0"/>
            <p:nvPr/>
          </p:nvPicPr>
          <p:blipFill rotWithShape="1">
            <a:blip r:embed="rId20">
              <a:alphaModFix/>
            </a:blip>
            <a:srcRect/>
            <a:stretch/>
          </p:blipFill>
          <p:spPr>
            <a:xfrm>
              <a:off x="3115418" y="2235305"/>
              <a:ext cx="550800" cy="1344240"/>
            </a:xfrm>
            <a:prstGeom prst="rect">
              <a:avLst/>
            </a:prstGeom>
            <a:noFill/>
            <a:ln>
              <a:noFill/>
            </a:ln>
          </p:spPr>
        </p:pic>
      </p:grpSp>
      <p:sp>
        <p:nvSpPr>
          <p:cNvPr id="189" name="Google Shape;189;p13"/>
          <p:cNvSpPr txBox="1">
            <a:spLocks noGrp="1"/>
          </p:cNvSpPr>
          <p:nvPr>
            <p:ph type="ctrTitle"/>
          </p:nvPr>
        </p:nvSpPr>
        <p:spPr>
          <a:xfrm>
            <a:off x="287524" y="692696"/>
            <a:ext cx="8280920" cy="58501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a:t>MODULE B : </a:t>
            </a:r>
            <a:br>
              <a:rPr lang="en-US" sz="2000"/>
            </a:br>
            <a:r>
              <a:rPr lang="en-US" sz="2000" b="0" i="0" u="none">
                <a:solidFill>
                  <a:srgbClr val="FF5D61"/>
                </a:solidFill>
                <a:latin typeface="Comfortaa"/>
                <a:ea typeface="Comfortaa"/>
                <a:cs typeface="Comfortaa"/>
                <a:sym typeface="Comfortaa"/>
              </a:rPr>
              <a:t>L’ENFANT, CE MANGEUR</a:t>
            </a:r>
            <a:endParaRPr sz="2000"/>
          </a:p>
        </p:txBody>
      </p:sp>
    </p:spTree>
  </p:cSld>
  <p:clrMapOvr>
    <a:masterClrMapping/>
  </p:clrMapOvr>
</p:sld>
</file>

<file path=ppt/theme/theme1.xml><?xml version="1.0" encoding="utf-8"?>
<a:theme xmlns:a="http://schemas.openxmlformats.org/drawingml/2006/main" name="Office Theme">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Macintosh PowerPoint</Application>
  <PresentationFormat>Présentation à l'écran (4:3)</PresentationFormat>
  <Paragraphs>166</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Raleway</vt:lpstr>
      <vt:lpstr>Raleway Thin</vt:lpstr>
      <vt:lpstr>Tahoma</vt:lpstr>
      <vt:lpstr>Lustria</vt:lpstr>
      <vt:lpstr>Comfortaa</vt:lpstr>
      <vt:lpstr>Office Theme</vt:lpstr>
      <vt:lpstr>1_Office Theme</vt:lpstr>
      <vt:lpstr>Présentation PowerPoint</vt:lpstr>
      <vt:lpstr>PLAISIR À LA CANTINE,  C’EST QUOI ?</vt:lpstr>
      <vt:lpstr>PLAISIR À LA CANTINE,  POUR QUI?</vt:lpstr>
      <vt:lpstr>PLAISIR À LA CANTINE, LES ATOUTS </vt:lpstr>
      <vt:lpstr>PLAISIR À LA CANTINE, QUI EST CONCERNÉ ?</vt:lpstr>
      <vt:lpstr>PLAISIR À LA CANTINE,  PRÉSENTATION DES MODULES</vt:lpstr>
      <vt:lpstr>MODULE A :  POUR VOUS, UN BON RESTAURANT SCOLAIRE, C’EST QUOI ?</vt:lpstr>
      <vt:lpstr>MODULE B :  L’ENFANT, CE MANGEUR</vt:lpstr>
      <vt:lpstr>MODULE B :  L’ENFANT, CE MANGEUR</vt:lpstr>
      <vt:lpstr>MODULE C :  L’ÉVEIL SENSORIEL À LA CANTINE</vt:lpstr>
      <vt:lpstr>MODULE D :  DES REPAS ÉQUILIBRÉS AU JUSTE PRIX</vt:lpstr>
      <vt:lpstr>MODULE E :  PLAISIR À LA CUISINE</vt:lpstr>
      <vt:lpstr>MODULE F :  SAVOIR FAIRE &amp; FAIRE SAVOIR</vt:lpstr>
      <vt:lpstr>LE BILAN</vt:lpstr>
      <vt:lpstr>PLAISIR À LA CANTINE,  POURQUOI ?</vt:lpstr>
      <vt:lpstr>PLAISIR À LA CANTINE,  POURQUOI ?</vt:lpstr>
      <vt:lpstr>PLAISIR À LA CANTINE,  POURQUOI ?</vt:lpstr>
      <vt:lpstr>PLAISIR À LA CANTINE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CAFA CAFA</dc:creator>
  <cp:lastModifiedBy>Anne BERAUD</cp:lastModifiedBy>
  <cp:revision>1</cp:revision>
  <dcterms:created xsi:type="dcterms:W3CDTF">2014-07-08T15:14:03Z</dcterms:created>
  <dcterms:modified xsi:type="dcterms:W3CDTF">2021-04-29T06:45:46Z</dcterms:modified>
</cp:coreProperties>
</file>